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1"/>
  </p:sldMasterIdLst>
  <p:notesMasterIdLst>
    <p:notesMasterId r:id="rId25"/>
  </p:notesMasterIdLst>
  <p:handoutMasterIdLst>
    <p:handoutMasterId r:id="rId26"/>
  </p:handoutMasterIdLst>
  <p:sldIdLst>
    <p:sldId id="600" r:id="rId2"/>
    <p:sldId id="575" r:id="rId3"/>
    <p:sldId id="576" r:id="rId4"/>
    <p:sldId id="577" r:id="rId5"/>
    <p:sldId id="593" r:id="rId6"/>
    <p:sldId id="594" r:id="rId7"/>
    <p:sldId id="579" r:id="rId8"/>
    <p:sldId id="580" r:id="rId9"/>
    <p:sldId id="583" r:id="rId10"/>
    <p:sldId id="584" r:id="rId11"/>
    <p:sldId id="585" r:id="rId12"/>
    <p:sldId id="586" r:id="rId13"/>
    <p:sldId id="587" r:id="rId14"/>
    <p:sldId id="588" r:id="rId15"/>
    <p:sldId id="589" r:id="rId16"/>
    <p:sldId id="590" r:id="rId17"/>
    <p:sldId id="591" r:id="rId18"/>
    <p:sldId id="595" r:id="rId19"/>
    <p:sldId id="596" r:id="rId20"/>
    <p:sldId id="592" r:id="rId21"/>
    <p:sldId id="597" r:id="rId22"/>
    <p:sldId id="598" r:id="rId23"/>
    <p:sldId id="599" r:id="rId24"/>
  </p:sldIdLst>
  <p:sldSz cx="9144000" cy="6858000" type="screen4x3"/>
  <p:notesSz cx="7315200" cy="9601200"/>
  <p:defaultTextStyle>
    <a:defPPr>
      <a:defRPr lang="en-US"/>
    </a:defPPr>
    <a:lvl1pPr algn="l" rtl="0" fontAlgn="base">
      <a:spcBef>
        <a:spcPct val="0"/>
      </a:spcBef>
      <a:spcAft>
        <a:spcPct val="0"/>
      </a:spcAft>
      <a:defRPr sz="2000" kern="1200">
        <a:solidFill>
          <a:schemeClr val="bg1"/>
        </a:solidFill>
        <a:latin typeface="Verdana" pitchFamily="34" charset="0"/>
        <a:ea typeface="+mn-ea"/>
        <a:cs typeface="+mn-cs"/>
      </a:defRPr>
    </a:lvl1pPr>
    <a:lvl2pPr marL="457200" algn="l" rtl="0" fontAlgn="base">
      <a:spcBef>
        <a:spcPct val="0"/>
      </a:spcBef>
      <a:spcAft>
        <a:spcPct val="0"/>
      </a:spcAft>
      <a:defRPr sz="2000" kern="1200">
        <a:solidFill>
          <a:schemeClr val="bg1"/>
        </a:solidFill>
        <a:latin typeface="Verdana" pitchFamily="34" charset="0"/>
        <a:ea typeface="+mn-ea"/>
        <a:cs typeface="+mn-cs"/>
      </a:defRPr>
    </a:lvl2pPr>
    <a:lvl3pPr marL="914400" algn="l" rtl="0" fontAlgn="base">
      <a:spcBef>
        <a:spcPct val="0"/>
      </a:spcBef>
      <a:spcAft>
        <a:spcPct val="0"/>
      </a:spcAft>
      <a:defRPr sz="2000" kern="1200">
        <a:solidFill>
          <a:schemeClr val="bg1"/>
        </a:solidFill>
        <a:latin typeface="Verdana" pitchFamily="34" charset="0"/>
        <a:ea typeface="+mn-ea"/>
        <a:cs typeface="+mn-cs"/>
      </a:defRPr>
    </a:lvl3pPr>
    <a:lvl4pPr marL="1371600" algn="l" rtl="0" fontAlgn="base">
      <a:spcBef>
        <a:spcPct val="0"/>
      </a:spcBef>
      <a:spcAft>
        <a:spcPct val="0"/>
      </a:spcAft>
      <a:defRPr sz="2000" kern="1200">
        <a:solidFill>
          <a:schemeClr val="bg1"/>
        </a:solidFill>
        <a:latin typeface="Verdana" pitchFamily="34" charset="0"/>
        <a:ea typeface="+mn-ea"/>
        <a:cs typeface="+mn-cs"/>
      </a:defRPr>
    </a:lvl4pPr>
    <a:lvl5pPr marL="1828800" algn="l" rtl="0" fontAlgn="base">
      <a:spcBef>
        <a:spcPct val="0"/>
      </a:spcBef>
      <a:spcAft>
        <a:spcPct val="0"/>
      </a:spcAft>
      <a:defRPr sz="2000" kern="1200">
        <a:solidFill>
          <a:schemeClr val="bg1"/>
        </a:solidFill>
        <a:latin typeface="Verdana" pitchFamily="34" charset="0"/>
        <a:ea typeface="+mn-ea"/>
        <a:cs typeface="+mn-cs"/>
      </a:defRPr>
    </a:lvl5pPr>
    <a:lvl6pPr marL="2286000" algn="l" defTabSz="914400" rtl="0" eaLnBrk="1" latinLnBrk="0" hangingPunct="1">
      <a:defRPr sz="2000" kern="1200">
        <a:solidFill>
          <a:schemeClr val="bg1"/>
        </a:solidFill>
        <a:latin typeface="Verdana" pitchFamily="34" charset="0"/>
        <a:ea typeface="+mn-ea"/>
        <a:cs typeface="+mn-cs"/>
      </a:defRPr>
    </a:lvl6pPr>
    <a:lvl7pPr marL="2743200" algn="l" defTabSz="914400" rtl="0" eaLnBrk="1" latinLnBrk="0" hangingPunct="1">
      <a:defRPr sz="2000" kern="1200">
        <a:solidFill>
          <a:schemeClr val="bg1"/>
        </a:solidFill>
        <a:latin typeface="Verdana" pitchFamily="34" charset="0"/>
        <a:ea typeface="+mn-ea"/>
        <a:cs typeface="+mn-cs"/>
      </a:defRPr>
    </a:lvl7pPr>
    <a:lvl8pPr marL="3200400" algn="l" defTabSz="914400" rtl="0" eaLnBrk="1" latinLnBrk="0" hangingPunct="1">
      <a:defRPr sz="2000" kern="1200">
        <a:solidFill>
          <a:schemeClr val="bg1"/>
        </a:solidFill>
        <a:latin typeface="Verdana" pitchFamily="34" charset="0"/>
        <a:ea typeface="+mn-ea"/>
        <a:cs typeface="+mn-cs"/>
      </a:defRPr>
    </a:lvl8pPr>
    <a:lvl9pPr marL="3657600" algn="l" defTabSz="914400" rtl="0" eaLnBrk="1" latinLnBrk="0" hangingPunct="1">
      <a:defRPr sz="2000"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7A87"/>
    <a:srgbClr val="AFFFFF"/>
    <a:srgbClr val="C0C0C0"/>
    <a:srgbClr val="DDDDDD"/>
    <a:srgbClr val="EAEAEA"/>
    <a:srgbClr val="33CC33"/>
    <a:srgbClr val="000099"/>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86525" autoAdjust="0"/>
  </p:normalViewPr>
  <p:slideViewPr>
    <p:cSldViewPr snapToGrid="0">
      <p:cViewPr varScale="1">
        <p:scale>
          <a:sx n="93" d="100"/>
          <a:sy n="93" d="100"/>
        </p:scale>
        <p:origin x="-1470" y="-10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eaLnBrk="0" hangingPunct="0">
              <a:defRPr sz="1200" b="1" i="1">
                <a:solidFill>
                  <a:srgbClr val="000099"/>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0" hangingPunct="0">
              <a:defRPr sz="1200" b="1" i="1">
                <a:solidFill>
                  <a:srgbClr val="000099"/>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eaLnBrk="0" hangingPunct="0">
              <a:defRPr sz="1200" b="1" i="1">
                <a:solidFill>
                  <a:srgbClr val="000099"/>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0" hangingPunct="0">
              <a:defRPr sz="1200" b="1" i="1">
                <a:solidFill>
                  <a:srgbClr val="000099"/>
                </a:solidFill>
                <a:latin typeface="Arial" charset="0"/>
              </a:defRPr>
            </a:lvl1pPr>
          </a:lstStyle>
          <a:p>
            <a:pPr>
              <a:defRPr/>
            </a:pPr>
            <a:fld id="{B9F96559-32E8-455F-AACF-AC400580B62C}" type="slidenum">
              <a:rPr lang="en-GB"/>
              <a:pPr>
                <a:defRPr/>
              </a:pPr>
              <a:t>‹#›</a:t>
            </a:fld>
            <a:endParaRPr lang="en-GB"/>
          </a:p>
        </p:txBody>
      </p:sp>
    </p:spTree>
    <p:extLst>
      <p:ext uri="{BB962C8B-B14F-4D97-AF65-F5344CB8AC3E}">
        <p14:creationId xmlns:p14="http://schemas.microsoft.com/office/powerpoint/2010/main" val="2903185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eaLnBrk="0" hangingPunct="0">
              <a:defRPr sz="1200">
                <a:solidFill>
                  <a:schemeClr val="tx1"/>
                </a:solidFill>
                <a:latin typeface="Times New Roman" pitchFamily="18" charset="0"/>
              </a:defRPr>
            </a:lvl1pPr>
          </a:lstStyle>
          <a:p>
            <a:pPr>
              <a:defRPr/>
            </a:pPr>
            <a:endParaRPr lang="en-GB"/>
          </a:p>
        </p:txBody>
      </p:sp>
      <p:sp>
        <p:nvSpPr>
          <p:cNvPr id="21507" name="Rectangle 3"/>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0" hangingPunct="0">
              <a:defRPr sz="1200">
                <a:solidFill>
                  <a:schemeClr val="tx1"/>
                </a:solidFill>
                <a:latin typeface="Times New Roman" pitchFamily="18" charset="0"/>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1510" name="Rectangle 6"/>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eaLnBrk="0" hangingPunct="0">
              <a:defRPr sz="1200">
                <a:solidFill>
                  <a:schemeClr val="tx1"/>
                </a:solidFill>
                <a:latin typeface="Times New Roman" pitchFamily="18" charset="0"/>
              </a:defRPr>
            </a:lvl1pPr>
          </a:lstStyle>
          <a:p>
            <a:pPr>
              <a:defRPr/>
            </a:pPr>
            <a:endParaRPr lang="en-GB"/>
          </a:p>
        </p:txBody>
      </p:sp>
      <p:sp>
        <p:nvSpPr>
          <p:cNvPr id="21511" name="Rectangle 7"/>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0" hangingPunct="0">
              <a:defRPr sz="1200">
                <a:solidFill>
                  <a:schemeClr val="tx1"/>
                </a:solidFill>
                <a:latin typeface="Times New Roman" pitchFamily="18" charset="0"/>
              </a:defRPr>
            </a:lvl1pPr>
          </a:lstStyle>
          <a:p>
            <a:pPr>
              <a:defRPr/>
            </a:pPr>
            <a:fld id="{30D4D2EB-3AEB-413E-87CC-E1392B917EF1}" type="slidenum">
              <a:rPr lang="en-GB"/>
              <a:pPr>
                <a:defRPr/>
              </a:pPr>
              <a:t>‹#›</a:t>
            </a:fld>
            <a:endParaRPr lang="en-GB"/>
          </a:p>
        </p:txBody>
      </p:sp>
    </p:spTree>
    <p:extLst>
      <p:ext uri="{BB962C8B-B14F-4D97-AF65-F5344CB8AC3E}">
        <p14:creationId xmlns:p14="http://schemas.microsoft.com/office/powerpoint/2010/main" val="3886712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2</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11</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12</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13</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14</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15</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16</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17</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18</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19</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20</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3</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21</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22</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23</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4</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5</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6</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7</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8</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9</a:t>
            </a:fld>
            <a:endParaRPr lang="en-GB"/>
          </a:p>
        </p:txBody>
      </p:sp>
    </p:spTree>
    <p:extLst>
      <p:ext uri="{BB962C8B-B14F-4D97-AF65-F5344CB8AC3E}">
        <p14:creationId xmlns:p14="http://schemas.microsoft.com/office/powerpoint/2010/main" val="2199725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pPr>
              <a:defRPr/>
            </a:pPr>
            <a:fld id="{30D4D2EB-3AEB-413E-87CC-E1392B917EF1}" type="slidenum">
              <a:rPr lang="en-GB" smtClean="0"/>
              <a:pPr>
                <a:defRPr/>
              </a:pPr>
              <a:t>10</a:t>
            </a:fld>
            <a:endParaRPr lang="en-GB"/>
          </a:p>
        </p:txBody>
      </p:sp>
    </p:spTree>
    <p:extLst>
      <p:ext uri="{BB962C8B-B14F-4D97-AF65-F5344CB8AC3E}">
        <p14:creationId xmlns:p14="http://schemas.microsoft.com/office/powerpoint/2010/main" val="21997251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ln>
                  <a:noFill/>
                </a:ln>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3925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251520" y="2767056"/>
            <a:ext cx="8149041"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1"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48700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bout DHI">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2" name="TextBox 11"/>
          <p:cNvSpPr txBox="1"/>
          <p:nvPr/>
        </p:nvSpPr>
        <p:spPr>
          <a:xfrm>
            <a:off x="251520" y="1589742"/>
            <a:ext cx="8568952" cy="4123764"/>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en-US" sz="2000" noProof="0" dirty="0" smtClean="0">
                <a:solidFill>
                  <a:schemeClr val="bg1"/>
                </a:solidFill>
              </a:rPr>
              <a:t>DHI are the first people you should call when you have a tough challenge to solve in a water environment.</a:t>
            </a:r>
          </a:p>
          <a:p>
            <a:pPr lvl="0"/>
            <a:endParaRPr lang="en-US" sz="2000" noProof="0" dirty="0" smtClean="0">
              <a:solidFill>
                <a:schemeClr val="bg1"/>
              </a:solidFill>
            </a:endParaRPr>
          </a:p>
          <a:p>
            <a:pPr lvl="0"/>
            <a:r>
              <a:rPr lang="en-US" sz="2000" noProof="0" dirty="0" smtClean="0">
                <a:solidFill>
                  <a:schemeClr val="bg1"/>
                </a:solidFill>
              </a:rPr>
              <a:t>In the world of water, our knowledge is second-to-none, and we strive to make it globally accessible to clients and partners. </a:t>
            </a:r>
          </a:p>
          <a:p>
            <a:pPr lvl="0"/>
            <a:endParaRPr lang="en-US" sz="2000" noProof="0" dirty="0" smtClean="0">
              <a:solidFill>
                <a:schemeClr val="bg1"/>
              </a:solidFill>
            </a:endParaRPr>
          </a:p>
          <a:p>
            <a:pPr lvl="0"/>
            <a:r>
              <a:rPr lang="en-US" sz="2000" noProof="0" dirty="0" smtClean="0">
                <a:solidFill>
                  <a:schemeClr val="bg1"/>
                </a:solidFill>
              </a:rPr>
              <a:t>So whether you need to save water, share it fairly, improve its quality, quantify its impact or manage its flow, we can help. Our knowledge, combined with our team’s expertise and the power of our technology, hold the key to unlocking the right solution. </a:t>
            </a:r>
          </a:p>
        </p:txBody>
      </p:sp>
      <p:sp>
        <p:nvSpPr>
          <p:cNvPr id="2" name="Title 1"/>
          <p:cNvSpPr>
            <a:spLocks noGrp="1"/>
          </p:cNvSpPr>
          <p:nvPr>
            <p:ph type="title"/>
          </p:nvPr>
        </p:nvSpPr>
        <p:spPr/>
        <p:txBody>
          <a:bodyPr/>
          <a:lstStyle/>
          <a:p>
            <a:r>
              <a:rPr lang="en-US" smtClean="0"/>
              <a:t>Click to edit Master title style</a:t>
            </a:r>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23274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hank you">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10"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11"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7"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8" name="Footer Placeholder 3"/>
          <p:cNvSpPr>
            <a:spLocks noGrp="1"/>
          </p:cNvSpPr>
          <p:nvPr>
            <p:ph type="ftr" sz="quarter" idx="11"/>
          </p:nvPr>
        </p:nvSpPr>
        <p:spPr>
          <a:xfrm>
            <a:off x="251520" y="6515719"/>
            <a:ext cx="1416133" cy="176811"/>
          </a:xfrm>
        </p:spPr>
        <p:txBody>
          <a:bodyPr/>
          <a:lstStyle>
            <a:lvl1pPr>
              <a:defRPr>
                <a:solidFill>
                  <a:schemeClr val="bg1"/>
                </a:solidFill>
              </a:defRPr>
            </a:lvl1pPr>
          </a:lstStyle>
          <a:p>
            <a:r>
              <a:rPr lang="en-GB" noProof="0" smtClean="0"/>
              <a:t>© DHI</a:t>
            </a:r>
            <a:endParaRPr lang="en-GB" noProof="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69479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2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Presenter’s name</a:t>
            </a:r>
            <a:endParaRPr lang="en-GB" noProof="0"/>
          </a:p>
        </p:txBody>
      </p:sp>
      <p:sp>
        <p:nvSpPr>
          <p:cNvPr id="19" name="Slide Number Placeholder 4"/>
          <p:cNvSpPr>
            <a:spLocks noGrp="1"/>
          </p:cNvSpPr>
          <p:nvPr>
            <p:ph type="sldNum" sz="quarter" idx="12"/>
          </p:nvPr>
        </p:nvSpPr>
        <p:spPr>
          <a:xfrm>
            <a:off x="4239506" y="6507853"/>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30379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1" name="Text Placeholder 10"/>
          <p:cNvSpPr>
            <a:spLocks noGrp="1"/>
          </p:cNvSpPr>
          <p:nvPr>
            <p:ph type="body" sz="quarter" idx="14"/>
          </p:nvPr>
        </p:nvSpPr>
        <p:spPr>
          <a:xfrm>
            <a:off x="251521" y="1189653"/>
            <a:ext cx="8670772" cy="468761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1"/>
          <p:cNvSpPr>
            <a:spLocks noGrp="1"/>
          </p:cNvSpPr>
          <p:nvPr>
            <p:ph type="title"/>
          </p:nvPr>
        </p:nvSpPr>
        <p:spPr>
          <a:xfrm>
            <a:off x="251520" y="227585"/>
            <a:ext cx="8670773" cy="600883"/>
          </a:xfrm>
        </p:spPr>
        <p:txBody>
          <a:bodyPr/>
          <a:lstStyle/>
          <a:p>
            <a:r>
              <a:rPr lang="en-US" smtClean="0"/>
              <a:t>Click to edit Master title style</a:t>
            </a: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86760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0" y="398662"/>
            <a:ext cx="8588375" cy="5915025"/>
          </a:xfrm>
          <a:custGeom>
            <a:avLst/>
            <a:gdLst>
              <a:gd name="T0" fmla="*/ 0 w 5410"/>
              <a:gd name="T1" fmla="*/ 80 h 3726"/>
              <a:gd name="T2" fmla="*/ 0 w 5410"/>
              <a:gd name="T3" fmla="*/ 80 h 3726"/>
              <a:gd name="T4" fmla="*/ 2 w 5410"/>
              <a:gd name="T5" fmla="*/ 64 h 3726"/>
              <a:gd name="T6" fmla="*/ 8 w 5410"/>
              <a:gd name="T7" fmla="*/ 50 h 3726"/>
              <a:gd name="T8" fmla="*/ 14 w 5410"/>
              <a:gd name="T9" fmla="*/ 36 h 3726"/>
              <a:gd name="T10" fmla="*/ 24 w 5410"/>
              <a:gd name="T11" fmla="*/ 24 h 3726"/>
              <a:gd name="T12" fmla="*/ 36 w 5410"/>
              <a:gd name="T13" fmla="*/ 14 h 3726"/>
              <a:gd name="T14" fmla="*/ 50 w 5410"/>
              <a:gd name="T15" fmla="*/ 6 h 3726"/>
              <a:gd name="T16" fmla="*/ 66 w 5410"/>
              <a:gd name="T17" fmla="*/ 2 h 3726"/>
              <a:gd name="T18" fmla="*/ 82 w 5410"/>
              <a:gd name="T19" fmla="*/ 0 h 3726"/>
              <a:gd name="T20" fmla="*/ 5320 w 5410"/>
              <a:gd name="T21" fmla="*/ 0 h 3726"/>
              <a:gd name="T22" fmla="*/ 5320 w 5410"/>
              <a:gd name="T23" fmla="*/ 0 h 3726"/>
              <a:gd name="T24" fmla="*/ 5338 w 5410"/>
              <a:gd name="T25" fmla="*/ 2 h 3726"/>
              <a:gd name="T26" fmla="*/ 5354 w 5410"/>
              <a:gd name="T27" fmla="*/ 6 h 3726"/>
              <a:gd name="T28" fmla="*/ 5368 w 5410"/>
              <a:gd name="T29" fmla="*/ 14 h 3726"/>
              <a:gd name="T30" fmla="*/ 5382 w 5410"/>
              <a:gd name="T31" fmla="*/ 24 h 3726"/>
              <a:gd name="T32" fmla="*/ 5394 w 5410"/>
              <a:gd name="T33" fmla="*/ 36 h 3726"/>
              <a:gd name="T34" fmla="*/ 5402 w 5410"/>
              <a:gd name="T35" fmla="*/ 50 h 3726"/>
              <a:gd name="T36" fmla="*/ 5408 w 5410"/>
              <a:gd name="T37" fmla="*/ 64 h 3726"/>
              <a:gd name="T38" fmla="*/ 5410 w 5410"/>
              <a:gd name="T39" fmla="*/ 80 h 3726"/>
              <a:gd name="T40" fmla="*/ 5410 w 5410"/>
              <a:gd name="T41" fmla="*/ 80 h 3726"/>
              <a:gd name="T42" fmla="*/ 5410 w 5410"/>
              <a:gd name="T43" fmla="*/ 2618 h 3726"/>
              <a:gd name="T44" fmla="*/ 5410 w 5410"/>
              <a:gd name="T45" fmla="*/ 2618 h 3726"/>
              <a:gd name="T46" fmla="*/ 5410 w 5410"/>
              <a:gd name="T47" fmla="*/ 2638 h 3726"/>
              <a:gd name="T48" fmla="*/ 5408 w 5410"/>
              <a:gd name="T49" fmla="*/ 2660 h 3726"/>
              <a:gd name="T50" fmla="*/ 5406 w 5410"/>
              <a:gd name="T51" fmla="*/ 2686 h 3726"/>
              <a:gd name="T52" fmla="*/ 5398 w 5410"/>
              <a:gd name="T53" fmla="*/ 2716 h 3726"/>
              <a:gd name="T54" fmla="*/ 5388 w 5410"/>
              <a:gd name="T55" fmla="*/ 2746 h 3726"/>
              <a:gd name="T56" fmla="*/ 5380 w 5410"/>
              <a:gd name="T57" fmla="*/ 2762 h 3726"/>
              <a:gd name="T58" fmla="*/ 5370 w 5410"/>
              <a:gd name="T59" fmla="*/ 2776 h 3726"/>
              <a:gd name="T60" fmla="*/ 5360 w 5410"/>
              <a:gd name="T61" fmla="*/ 2792 h 3726"/>
              <a:gd name="T62" fmla="*/ 5346 w 5410"/>
              <a:gd name="T63" fmla="*/ 2806 h 3726"/>
              <a:gd name="T64" fmla="*/ 5332 w 5410"/>
              <a:gd name="T65" fmla="*/ 2820 h 3726"/>
              <a:gd name="T66" fmla="*/ 5314 w 5410"/>
              <a:gd name="T67" fmla="*/ 2834 h 3726"/>
              <a:gd name="T68" fmla="*/ 4080 w 5410"/>
              <a:gd name="T69" fmla="*/ 3564 h 3726"/>
              <a:gd name="T70" fmla="*/ 4080 w 5410"/>
              <a:gd name="T71" fmla="*/ 3564 h 3726"/>
              <a:gd name="T72" fmla="*/ 4042 w 5410"/>
              <a:gd name="T73" fmla="*/ 3590 h 3726"/>
              <a:gd name="T74" fmla="*/ 4002 w 5410"/>
              <a:gd name="T75" fmla="*/ 3612 h 3726"/>
              <a:gd name="T76" fmla="*/ 3966 w 5410"/>
              <a:gd name="T77" fmla="*/ 3632 h 3726"/>
              <a:gd name="T78" fmla="*/ 3928 w 5410"/>
              <a:gd name="T79" fmla="*/ 3650 h 3726"/>
              <a:gd name="T80" fmla="*/ 3892 w 5410"/>
              <a:gd name="T81" fmla="*/ 3666 h 3726"/>
              <a:gd name="T82" fmla="*/ 3858 w 5410"/>
              <a:gd name="T83" fmla="*/ 3680 h 3726"/>
              <a:gd name="T84" fmla="*/ 3824 w 5410"/>
              <a:gd name="T85" fmla="*/ 3690 h 3726"/>
              <a:gd name="T86" fmla="*/ 3790 w 5410"/>
              <a:gd name="T87" fmla="*/ 3700 h 3726"/>
              <a:gd name="T88" fmla="*/ 3756 w 5410"/>
              <a:gd name="T89" fmla="*/ 3708 h 3726"/>
              <a:gd name="T90" fmla="*/ 3724 w 5410"/>
              <a:gd name="T91" fmla="*/ 3714 h 3726"/>
              <a:gd name="T92" fmla="*/ 3690 w 5410"/>
              <a:gd name="T93" fmla="*/ 3718 h 3726"/>
              <a:gd name="T94" fmla="*/ 3658 w 5410"/>
              <a:gd name="T95" fmla="*/ 3722 h 3726"/>
              <a:gd name="T96" fmla="*/ 3592 w 5410"/>
              <a:gd name="T97" fmla="*/ 3726 h 3726"/>
              <a:gd name="T98" fmla="*/ 3526 w 5410"/>
              <a:gd name="T99" fmla="*/ 3726 h 3726"/>
              <a:gd name="T100" fmla="*/ 82 w 5410"/>
              <a:gd name="T101" fmla="*/ 3726 h 3726"/>
              <a:gd name="T102" fmla="*/ 82 w 5410"/>
              <a:gd name="T103" fmla="*/ 3726 h 3726"/>
              <a:gd name="T104" fmla="*/ 66 w 5410"/>
              <a:gd name="T105" fmla="*/ 3726 h 3726"/>
              <a:gd name="T106" fmla="*/ 50 w 5410"/>
              <a:gd name="T107" fmla="*/ 3720 h 3726"/>
              <a:gd name="T108" fmla="*/ 36 w 5410"/>
              <a:gd name="T109" fmla="*/ 3712 h 3726"/>
              <a:gd name="T110" fmla="*/ 24 w 5410"/>
              <a:gd name="T111" fmla="*/ 3704 h 3726"/>
              <a:gd name="T112" fmla="*/ 14 w 5410"/>
              <a:gd name="T113" fmla="*/ 3692 h 3726"/>
              <a:gd name="T114" fmla="*/ 8 w 5410"/>
              <a:gd name="T115" fmla="*/ 3678 h 3726"/>
              <a:gd name="T116" fmla="*/ 2 w 5410"/>
              <a:gd name="T117" fmla="*/ 3662 h 3726"/>
              <a:gd name="T118" fmla="*/ 0 w 5410"/>
              <a:gd name="T119" fmla="*/ 3646 h 3726"/>
              <a:gd name="T120" fmla="*/ 0 w 5410"/>
              <a:gd name="T121" fmla="*/ 1012 h 3726"/>
              <a:gd name="T122" fmla="*/ 0 w 5410"/>
              <a:gd name="T123" fmla="*/ 1012 h 3726"/>
              <a:gd name="T124" fmla="*/ 0 w 5410"/>
              <a:gd name="T125" fmla="*/ 80 h 3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10" h="3726">
                <a:moveTo>
                  <a:pt x="0" y="80"/>
                </a:moveTo>
                <a:lnTo>
                  <a:pt x="0" y="80"/>
                </a:lnTo>
                <a:lnTo>
                  <a:pt x="2" y="64"/>
                </a:lnTo>
                <a:lnTo>
                  <a:pt x="8" y="50"/>
                </a:lnTo>
                <a:lnTo>
                  <a:pt x="14" y="36"/>
                </a:lnTo>
                <a:lnTo>
                  <a:pt x="24" y="24"/>
                </a:lnTo>
                <a:lnTo>
                  <a:pt x="36" y="14"/>
                </a:lnTo>
                <a:lnTo>
                  <a:pt x="50" y="6"/>
                </a:lnTo>
                <a:lnTo>
                  <a:pt x="66" y="2"/>
                </a:lnTo>
                <a:lnTo>
                  <a:pt x="82" y="0"/>
                </a:lnTo>
                <a:lnTo>
                  <a:pt x="5320" y="0"/>
                </a:lnTo>
                <a:lnTo>
                  <a:pt x="5320" y="0"/>
                </a:lnTo>
                <a:lnTo>
                  <a:pt x="5338" y="2"/>
                </a:lnTo>
                <a:lnTo>
                  <a:pt x="5354" y="6"/>
                </a:lnTo>
                <a:lnTo>
                  <a:pt x="5368" y="14"/>
                </a:lnTo>
                <a:lnTo>
                  <a:pt x="5382" y="24"/>
                </a:lnTo>
                <a:lnTo>
                  <a:pt x="5394" y="36"/>
                </a:lnTo>
                <a:lnTo>
                  <a:pt x="5402" y="50"/>
                </a:lnTo>
                <a:lnTo>
                  <a:pt x="5408" y="64"/>
                </a:lnTo>
                <a:lnTo>
                  <a:pt x="5410" y="80"/>
                </a:lnTo>
                <a:lnTo>
                  <a:pt x="5410" y="80"/>
                </a:lnTo>
                <a:lnTo>
                  <a:pt x="5410" y="2618"/>
                </a:lnTo>
                <a:lnTo>
                  <a:pt x="5410" y="2618"/>
                </a:lnTo>
                <a:lnTo>
                  <a:pt x="5410" y="2638"/>
                </a:lnTo>
                <a:lnTo>
                  <a:pt x="5408" y="2660"/>
                </a:lnTo>
                <a:lnTo>
                  <a:pt x="5406" y="2686"/>
                </a:lnTo>
                <a:lnTo>
                  <a:pt x="5398" y="2716"/>
                </a:lnTo>
                <a:lnTo>
                  <a:pt x="5388" y="2746"/>
                </a:lnTo>
                <a:lnTo>
                  <a:pt x="5380" y="2762"/>
                </a:lnTo>
                <a:lnTo>
                  <a:pt x="5370" y="2776"/>
                </a:lnTo>
                <a:lnTo>
                  <a:pt x="5360" y="2792"/>
                </a:lnTo>
                <a:lnTo>
                  <a:pt x="5346" y="2806"/>
                </a:lnTo>
                <a:lnTo>
                  <a:pt x="5332" y="2820"/>
                </a:lnTo>
                <a:lnTo>
                  <a:pt x="5314" y="2834"/>
                </a:lnTo>
                <a:lnTo>
                  <a:pt x="4080" y="3564"/>
                </a:lnTo>
                <a:lnTo>
                  <a:pt x="4080" y="3564"/>
                </a:lnTo>
                <a:lnTo>
                  <a:pt x="4042" y="3590"/>
                </a:lnTo>
                <a:lnTo>
                  <a:pt x="4002" y="3612"/>
                </a:lnTo>
                <a:lnTo>
                  <a:pt x="3966" y="3632"/>
                </a:lnTo>
                <a:lnTo>
                  <a:pt x="3928" y="3650"/>
                </a:lnTo>
                <a:lnTo>
                  <a:pt x="3892" y="3666"/>
                </a:lnTo>
                <a:lnTo>
                  <a:pt x="3858" y="3680"/>
                </a:lnTo>
                <a:lnTo>
                  <a:pt x="3824" y="3690"/>
                </a:lnTo>
                <a:lnTo>
                  <a:pt x="3790" y="3700"/>
                </a:lnTo>
                <a:lnTo>
                  <a:pt x="3756" y="3708"/>
                </a:lnTo>
                <a:lnTo>
                  <a:pt x="3724" y="3714"/>
                </a:lnTo>
                <a:lnTo>
                  <a:pt x="3690" y="3718"/>
                </a:lnTo>
                <a:lnTo>
                  <a:pt x="3658" y="3722"/>
                </a:lnTo>
                <a:lnTo>
                  <a:pt x="3592" y="3726"/>
                </a:lnTo>
                <a:lnTo>
                  <a:pt x="3526" y="3726"/>
                </a:lnTo>
                <a:lnTo>
                  <a:pt x="82" y="3726"/>
                </a:lnTo>
                <a:lnTo>
                  <a:pt x="82" y="3726"/>
                </a:lnTo>
                <a:lnTo>
                  <a:pt x="66" y="3726"/>
                </a:lnTo>
                <a:lnTo>
                  <a:pt x="50" y="3720"/>
                </a:lnTo>
                <a:lnTo>
                  <a:pt x="36" y="3712"/>
                </a:lnTo>
                <a:lnTo>
                  <a:pt x="24" y="3704"/>
                </a:lnTo>
                <a:lnTo>
                  <a:pt x="14" y="3692"/>
                </a:lnTo>
                <a:lnTo>
                  <a:pt x="8" y="3678"/>
                </a:lnTo>
                <a:lnTo>
                  <a:pt x="2" y="3662"/>
                </a:lnTo>
                <a:lnTo>
                  <a:pt x="0" y="3646"/>
                </a:lnTo>
                <a:lnTo>
                  <a:pt x="0" y="1012"/>
                </a:lnTo>
                <a:lnTo>
                  <a:pt x="0" y="1012"/>
                </a:lnTo>
                <a:lnTo>
                  <a:pt x="0" y="80"/>
                </a:lnTo>
                <a:close/>
              </a:path>
            </a:pathLst>
          </a:custGeom>
          <a:gradFill>
            <a:gsLst>
              <a:gs pos="44000">
                <a:srgbClr val="004164"/>
              </a:gs>
              <a:gs pos="100000">
                <a:srgbClr val="0073A4"/>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dirty="0" smtClean="0"/>
              <a:t>01. (Add section)</a:t>
            </a:r>
            <a:endParaRPr lang="en-GB" noProof="0" dirty="0"/>
          </a:p>
        </p:txBody>
      </p:sp>
      <p:sp>
        <p:nvSpPr>
          <p:cNvPr id="19" name="Text Placeholder 28"/>
          <p:cNvSpPr>
            <a:spLocks noGrp="1"/>
          </p:cNvSpPr>
          <p:nvPr>
            <p:ph type="body" sz="quarter" idx="13"/>
          </p:nvPr>
        </p:nvSpPr>
        <p:spPr>
          <a:xfrm>
            <a:off x="554039" y="3506174"/>
            <a:ext cx="8035925" cy="636647"/>
          </a:xfrm>
        </p:spPr>
        <p:txBody>
          <a:bodyPr/>
          <a:lstStyle>
            <a:lvl1pPr marL="0" indent="0">
              <a:buNone/>
              <a:defRPr sz="20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39" y="2767057"/>
            <a:ext cx="8035925"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14"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5"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endParaRPr lang="en-GB" noProof="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0881"/>
          </a:xfrm>
          <a:prstGeom prst="rect">
            <a:avLst/>
          </a:prstGeom>
        </p:spPr>
      </p:pic>
    </p:spTree>
    <p:extLst>
      <p:ext uri="{BB962C8B-B14F-4D97-AF65-F5344CB8AC3E}">
        <p14:creationId xmlns:p14="http://schemas.microsoft.com/office/powerpoint/2010/main" val="25951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7" name="Content Placeholder 6"/>
          <p:cNvSpPr>
            <a:spLocks noGrp="1"/>
          </p:cNvSpPr>
          <p:nvPr>
            <p:ph sz="quarter" idx="13"/>
          </p:nvPr>
        </p:nvSpPr>
        <p:spPr>
          <a:xfrm>
            <a:off x="251520" y="1189653"/>
            <a:ext cx="8640959" cy="5119667"/>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baseline="0">
                <a:solidFill>
                  <a:schemeClr val="bg1"/>
                </a:solidFill>
              </a:defRPr>
            </a:lvl3pPr>
            <a:lvl4pPr marL="1080000" indent="-270000">
              <a:buFont typeface="Arial" pitchFamily="34" charset="0"/>
              <a:buChar cha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Tree>
    <p:extLst>
      <p:ext uri="{BB962C8B-B14F-4D97-AF65-F5344CB8AC3E}">
        <p14:creationId xmlns:p14="http://schemas.microsoft.com/office/powerpoint/2010/main" val="3146727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3"/>
            <a:ext cx="4043463" cy="4523853"/>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Content Placeholder 6"/>
          <p:cNvSpPr>
            <a:spLocks noGrp="1"/>
          </p:cNvSpPr>
          <p:nvPr>
            <p:ph sz="quarter" idx="14"/>
          </p:nvPr>
        </p:nvSpPr>
        <p:spPr>
          <a:xfrm>
            <a:off x="4849018" y="1189653"/>
            <a:ext cx="4043461" cy="4523853"/>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Text Placeholder 28"/>
          <p:cNvSpPr>
            <a:spLocks noGrp="1"/>
          </p:cNvSpPr>
          <p:nvPr>
            <p:ph type="body" sz="quarter" idx="21" hasCustomPrompt="1"/>
          </p:nvPr>
        </p:nvSpPr>
        <p:spPr>
          <a:xfrm>
            <a:off x="4849020" y="5814573"/>
            <a:ext cx="4043459"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7416582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Tree>
    <p:extLst>
      <p:ext uri="{BB962C8B-B14F-4D97-AF65-F5344CB8AC3E}">
        <p14:creationId xmlns:p14="http://schemas.microsoft.com/office/powerpoint/2010/main" val="8663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8" name="Picture Placeholder 4"/>
          <p:cNvSpPr>
            <a:spLocks noGrp="1"/>
          </p:cNvSpPr>
          <p:nvPr>
            <p:ph type="pic" sz="quarter" idx="14"/>
          </p:nvPr>
        </p:nvSpPr>
        <p:spPr>
          <a:xfrm>
            <a:off x="251520" y="677335"/>
            <a:ext cx="8640960" cy="5271945"/>
          </a:xfrm>
        </p:spPr>
        <p:txBody>
          <a:bodyPr anchor="ctr" anchorCtr="0"/>
          <a:lstStyle>
            <a:lvl1pPr marL="0" indent="0" algn="ctr">
              <a:buNone/>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251520" y="6093296"/>
            <a:ext cx="86409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212960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2"/>
            <a:ext cx="8640959" cy="3031435"/>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Picture Placeholder 4"/>
          <p:cNvSpPr>
            <a:spLocks noGrp="1"/>
          </p:cNvSpPr>
          <p:nvPr>
            <p:ph type="pic" sz="quarter" idx="14"/>
          </p:nvPr>
        </p:nvSpPr>
        <p:spPr>
          <a:xfrm>
            <a:off x="249764" y="4438029"/>
            <a:ext cx="1796360" cy="1573678"/>
          </a:xfrm>
        </p:spPr>
        <p:txBody>
          <a:bodyPr anchor="ctr" anchorCtr="0"/>
          <a:lstStyle>
            <a:lvl1pPr marL="0" indent="0" algn="ctr">
              <a:buNone/>
              <a:defRPr/>
            </a:lvl1pPr>
          </a:lstStyle>
          <a:p>
            <a:r>
              <a:rPr lang="en-US" noProof="0" smtClean="0"/>
              <a:t>Click icon to add picture</a:t>
            </a:r>
            <a:endParaRPr lang="en-GB" noProof="0" dirty="0"/>
          </a:p>
        </p:txBody>
      </p:sp>
      <p:sp>
        <p:nvSpPr>
          <p:cNvPr id="14" name="Picture Placeholder 4"/>
          <p:cNvSpPr>
            <a:spLocks noGrp="1"/>
          </p:cNvSpPr>
          <p:nvPr>
            <p:ph type="pic" sz="quarter" idx="15"/>
          </p:nvPr>
        </p:nvSpPr>
        <p:spPr>
          <a:xfrm>
            <a:off x="255577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82774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7096119"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1" name="Text Placeholder 28"/>
          <p:cNvSpPr>
            <a:spLocks noGrp="1"/>
          </p:cNvSpPr>
          <p:nvPr>
            <p:ph type="body" sz="quarter" idx="18" hasCustomPrompt="1"/>
          </p:nvPr>
        </p:nvSpPr>
        <p:spPr>
          <a:xfrm>
            <a:off x="249764" y="6093296"/>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55577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82774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7093923"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66825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227585"/>
            <a:ext cx="7860093" cy="600883"/>
          </a:xfrm>
          <a:prstGeom prst="rect">
            <a:avLst/>
          </a:prstGeom>
        </p:spPr>
        <p:txBody>
          <a:bodyPr vert="horz" lIns="0" tIns="0" rIns="0" bIns="0" rtlCol="0" anchor="b" anchorCtr="0">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251520" y="1189653"/>
            <a:ext cx="8670772" cy="5119667"/>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
        <p:nvSpPr>
          <p:cNvPr id="6" name="Slide Number Placeholder 5"/>
          <p:cNvSpPr>
            <a:spLocks noGrp="1"/>
          </p:cNvSpPr>
          <p:nvPr>
            <p:ph type="sldNum" sz="quarter" idx="4"/>
          </p:nvPr>
        </p:nvSpPr>
        <p:spPr>
          <a:xfrm>
            <a:off x="4239506" y="6515719"/>
            <a:ext cx="516591" cy="176811"/>
          </a:xfrm>
          <a:prstGeom prst="rect">
            <a:avLst/>
          </a:prstGeom>
        </p:spPr>
        <p:txBody>
          <a:bodyPr vert="horz" lIns="0" tIns="0" rIns="0" bIns="0" rtlCol="0" anchor="t" anchorCtr="0"/>
          <a:lstStyle>
            <a:lvl1pPr algn="l">
              <a:defRPr sz="700" b="0">
                <a:solidFill>
                  <a:schemeClr val="bg1"/>
                </a:solidFill>
              </a:defRPr>
            </a:lvl1pPr>
          </a:lstStyle>
          <a:p>
            <a:r>
              <a:rPr lang="en-GB" smtClean="0"/>
              <a:t>#</a:t>
            </a:r>
            <a:fld id="{EC98167B-91FF-498B-85F5-63F1D9402506}" type="slidenum">
              <a:rPr lang="en-GB" smtClean="0"/>
              <a:pPr/>
              <a:t>‹#›</a:t>
            </a:fld>
            <a:r>
              <a:rPr lang="en-GB" smtClean="0"/>
              <a:t>  </a:t>
            </a:r>
            <a:endParaRPr lang="en-GB"/>
          </a:p>
        </p:txBody>
      </p:sp>
      <p:sp>
        <p:nvSpPr>
          <p:cNvPr id="27" name="Rectangle 26"/>
          <p:cNvSpPr/>
          <p:nvPr/>
        </p:nvSpPr>
        <p:spPr>
          <a:xfrm flipV="1">
            <a:off x="0" y="6782016"/>
            <a:ext cx="9144000" cy="75984"/>
          </a:xfrm>
          <a:prstGeom prst="rect">
            <a:avLst/>
          </a:prstGeom>
          <a:gradFill flip="none" rotWithShape="1">
            <a:gsLst>
              <a:gs pos="44000">
                <a:srgbClr val="004164"/>
              </a:gs>
              <a:gs pos="100000">
                <a:srgbClr val="009BD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4" name="Picture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182800" y="147600"/>
            <a:ext cx="885600" cy="619504"/>
          </a:xfrm>
          <a:prstGeom prst="rect">
            <a:avLst/>
          </a:prstGeom>
        </p:spPr>
      </p:pic>
    </p:spTree>
    <p:extLst>
      <p:ext uri="{BB962C8B-B14F-4D97-AF65-F5344CB8AC3E}">
        <p14:creationId xmlns:p14="http://schemas.microsoft.com/office/powerpoint/2010/main" val="47190714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ransition spd="med">
    <p:blinds dir="vert"/>
  </p:transition>
  <p:timing>
    <p:tnLst>
      <p:par>
        <p:cTn id="1" dur="indefinite" restart="never" nodeType="tmRoot"/>
      </p:par>
    </p:tnLst>
  </p:timing>
  <p:hf sldNum="0" hdr="0" dt="0"/>
  <p:txStyles>
    <p:titleStyle>
      <a:lvl1pPr algn="l" defTabSz="914400" rtl="0" eaLnBrk="1" latinLnBrk="0" hangingPunct="1">
        <a:spcBef>
          <a:spcPct val="0"/>
        </a:spcBef>
        <a:buNone/>
        <a:defRPr sz="2400" b="0" i="0" kern="1200">
          <a:solidFill>
            <a:schemeClr val="bg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a-DK" dirty="0" smtClean="0"/>
              <a:t>MIKE 11</a:t>
            </a:r>
            <a:endParaRPr lang="en-GB" dirty="0"/>
          </a:p>
        </p:txBody>
      </p:sp>
      <p:sp>
        <p:nvSpPr>
          <p:cNvPr id="3" name="Subtitle 2"/>
          <p:cNvSpPr>
            <a:spLocks noGrp="1"/>
          </p:cNvSpPr>
          <p:nvPr>
            <p:ph type="subTitle" idx="1"/>
          </p:nvPr>
        </p:nvSpPr>
        <p:spPr/>
        <p:txBody>
          <a:bodyPr/>
          <a:lstStyle/>
          <a:p>
            <a:r>
              <a:rPr lang="en-US" dirty="0">
                <a:solidFill>
                  <a:srgbClr val="FFFFFF"/>
                </a:solidFill>
              </a:rPr>
              <a:t>Calibrating the NAM model</a:t>
            </a:r>
            <a:endParaRPr lang="en-GB" dirty="0"/>
          </a:p>
        </p:txBody>
      </p:sp>
      <p:sp>
        <p:nvSpPr>
          <p:cNvPr id="4" name="Footer Placeholder 3"/>
          <p:cNvSpPr>
            <a:spLocks noGrp="1"/>
          </p:cNvSpPr>
          <p:nvPr>
            <p:ph type="ftr" sz="quarter" idx="3"/>
          </p:nvPr>
        </p:nvSpPr>
        <p:spPr/>
        <p:txBody>
          <a:bodyPr/>
          <a:lstStyle/>
          <a:p>
            <a:r>
              <a:rPr lang="en-GB" smtClean="0"/>
              <a:t>© DHI</a:t>
            </a:r>
            <a:endParaRPr lang="en-GB"/>
          </a:p>
        </p:txBody>
      </p:sp>
    </p:spTree>
    <p:extLst>
      <p:ext uri="{BB962C8B-B14F-4D97-AF65-F5344CB8AC3E}">
        <p14:creationId xmlns:p14="http://schemas.microsoft.com/office/powerpoint/2010/main" val="3487906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eaLnBrk="0" hangingPunct="0">
              <a:spcBef>
                <a:spcPct val="50000"/>
              </a:spcBef>
              <a:buNone/>
            </a:pPr>
            <a:r>
              <a:rPr lang="en-US" sz="2400" dirty="0" smtClean="0">
                <a:solidFill>
                  <a:srgbClr val="FFFFFF"/>
                </a:solidFill>
              </a:rPr>
              <a:t>C</a:t>
            </a:r>
            <a:r>
              <a:rPr lang="en-US" sz="2400" baseline="-25000" dirty="0" smtClean="0">
                <a:solidFill>
                  <a:srgbClr val="FFFFFF"/>
                </a:solidFill>
              </a:rPr>
              <a:t>KIF</a:t>
            </a:r>
            <a:r>
              <a:rPr lang="en-US" sz="2400" dirty="0" smtClean="0">
                <a:solidFill>
                  <a:srgbClr val="FFFFFF"/>
                </a:solidFill>
              </a:rPr>
              <a:t> </a:t>
            </a:r>
            <a:r>
              <a:rPr lang="en-US" sz="2400" dirty="0">
                <a:solidFill>
                  <a:srgbClr val="FFFFFF"/>
                </a:solidFill>
              </a:rPr>
              <a:t>: </a:t>
            </a:r>
            <a:r>
              <a:rPr lang="en-US" dirty="0">
                <a:solidFill>
                  <a:srgbClr val="FFFFFF"/>
                </a:solidFill>
              </a:rPr>
              <a:t>Interflow drainage coefficient</a:t>
            </a:r>
          </a:p>
          <a:p>
            <a:pPr marL="0" indent="0" eaLnBrk="0" hangingPunct="0">
              <a:spcBef>
                <a:spcPct val="50000"/>
              </a:spcBef>
              <a:buNone/>
            </a:pPr>
            <a:r>
              <a:rPr lang="en-US" dirty="0" smtClean="0">
                <a:solidFill>
                  <a:srgbClr val="FFFFFF"/>
                </a:solidFill>
              </a:rPr>
              <a:t>= </a:t>
            </a:r>
            <a:r>
              <a:rPr lang="en-US" dirty="0">
                <a:solidFill>
                  <a:srgbClr val="FFFFFF"/>
                </a:solidFill>
              </a:rPr>
              <a:t>Time constant for drainage of surface storage as “interflow”</a:t>
            </a:r>
          </a:p>
          <a:p>
            <a:pPr eaLnBrk="0" hangingPunct="0">
              <a:spcBef>
                <a:spcPct val="50000"/>
              </a:spcBef>
            </a:pPr>
            <a:endParaRPr lang="en-US" dirty="0" smtClean="0">
              <a:solidFill>
                <a:srgbClr val="FFFFFF"/>
              </a:solidFill>
            </a:endParaRPr>
          </a:p>
          <a:p>
            <a:pPr eaLnBrk="0" hangingPunct="0">
              <a:spcBef>
                <a:spcPct val="50000"/>
              </a:spcBef>
            </a:pPr>
            <a:r>
              <a:rPr lang="en-US" dirty="0" smtClean="0">
                <a:solidFill>
                  <a:srgbClr val="FFFFFF"/>
                </a:solidFill>
              </a:rPr>
              <a:t>Consequence </a:t>
            </a:r>
            <a:r>
              <a:rPr lang="en-US" dirty="0">
                <a:solidFill>
                  <a:srgbClr val="FFFFFF"/>
                </a:solidFill>
              </a:rPr>
              <a:t>of increasing </a:t>
            </a:r>
            <a:r>
              <a:rPr lang="en-US" dirty="0" smtClean="0">
                <a:solidFill>
                  <a:srgbClr val="FFFFFF"/>
                </a:solidFill>
              </a:rPr>
              <a:t>C</a:t>
            </a:r>
            <a:r>
              <a:rPr lang="en-US" baseline="-25000" dirty="0" smtClean="0">
                <a:solidFill>
                  <a:srgbClr val="FFFFFF"/>
                </a:solidFill>
              </a:rPr>
              <a:t>KIF</a:t>
            </a:r>
            <a:r>
              <a:rPr lang="en-US" dirty="0" smtClean="0">
                <a:solidFill>
                  <a:srgbClr val="FFFFFF"/>
                </a:solidFill>
              </a:rPr>
              <a:t>:</a:t>
            </a:r>
          </a:p>
          <a:p>
            <a:pPr lvl="1" eaLnBrk="0" hangingPunct="0">
              <a:spcBef>
                <a:spcPct val="50000"/>
              </a:spcBef>
            </a:pPr>
            <a:r>
              <a:rPr lang="en-US" dirty="0" smtClean="0">
                <a:solidFill>
                  <a:srgbClr val="FFFFFF"/>
                </a:solidFill>
              </a:rPr>
              <a:t>Linear </a:t>
            </a:r>
            <a:r>
              <a:rPr lang="en-US" dirty="0">
                <a:solidFill>
                  <a:srgbClr val="FFFFFF"/>
                </a:solidFill>
              </a:rPr>
              <a:t>amplification of </a:t>
            </a:r>
            <a:r>
              <a:rPr lang="en-US" dirty="0" smtClean="0">
                <a:solidFill>
                  <a:srgbClr val="FFFFFF"/>
                </a:solidFill>
              </a:rPr>
              <a:t>interflow</a:t>
            </a:r>
          </a:p>
          <a:p>
            <a:pPr lvl="1" eaLnBrk="0" hangingPunct="0">
              <a:spcBef>
                <a:spcPct val="50000"/>
              </a:spcBef>
            </a:pPr>
            <a:r>
              <a:rPr lang="en-US" dirty="0" smtClean="0">
                <a:solidFill>
                  <a:srgbClr val="FFFFFF"/>
                </a:solidFill>
              </a:rPr>
              <a:t>Reduced infiltration</a:t>
            </a:r>
          </a:p>
          <a:p>
            <a:pPr lvl="1" eaLnBrk="0" hangingPunct="0">
              <a:spcBef>
                <a:spcPct val="50000"/>
              </a:spcBef>
            </a:pPr>
            <a:r>
              <a:rPr lang="en-US" dirty="0" smtClean="0">
                <a:solidFill>
                  <a:srgbClr val="FFFFFF"/>
                </a:solidFill>
              </a:rPr>
              <a:t>Reduced </a:t>
            </a:r>
            <a:r>
              <a:rPr lang="en-US" dirty="0">
                <a:solidFill>
                  <a:srgbClr val="FFFFFF"/>
                </a:solidFill>
              </a:rPr>
              <a:t>overland flow</a:t>
            </a:r>
          </a:p>
          <a:p>
            <a:pPr marL="0" indent="0" eaLnBrk="0" hangingPunct="0">
              <a:spcBef>
                <a:spcPct val="50000"/>
              </a:spcBef>
              <a:buNone/>
            </a:pPr>
            <a:r>
              <a:rPr lang="en-US" dirty="0">
                <a:solidFill>
                  <a:srgbClr val="FFFFFF"/>
                </a:solidFill>
              </a:rPr>
              <a:t>	</a:t>
            </a:r>
          </a:p>
          <a:p>
            <a:pPr marL="0" indent="0" eaLnBrk="0" hangingPunct="0">
              <a:spcBef>
                <a:spcPct val="50000"/>
              </a:spcBef>
              <a:buNone/>
            </a:pPr>
            <a:r>
              <a:rPr lang="en-US" dirty="0" smtClean="0">
                <a:solidFill>
                  <a:schemeClr val="accent1"/>
                </a:solidFill>
              </a:rPr>
              <a:t>C</a:t>
            </a:r>
            <a:r>
              <a:rPr lang="en-US" baseline="-25000" dirty="0" smtClean="0">
                <a:solidFill>
                  <a:schemeClr val="accent1"/>
                </a:solidFill>
              </a:rPr>
              <a:t>KIF</a:t>
            </a:r>
            <a:r>
              <a:rPr lang="en-US" dirty="0" smtClean="0">
                <a:solidFill>
                  <a:schemeClr val="accent1"/>
                </a:solidFill>
              </a:rPr>
              <a:t> </a:t>
            </a:r>
            <a:r>
              <a:rPr lang="en-US" dirty="0">
                <a:solidFill>
                  <a:schemeClr val="accent1"/>
                </a:solidFill>
              </a:rPr>
              <a:t>= 500-1000 hours</a:t>
            </a: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948439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eaLnBrk="0" hangingPunct="0">
              <a:spcBef>
                <a:spcPct val="50000"/>
              </a:spcBef>
              <a:buNone/>
            </a:pPr>
            <a:r>
              <a:rPr lang="en-US" dirty="0" smtClean="0">
                <a:solidFill>
                  <a:srgbClr val="FFFFFF"/>
                </a:solidFill>
              </a:rPr>
              <a:t>TOF</a:t>
            </a:r>
            <a:r>
              <a:rPr lang="en-US" dirty="0">
                <a:solidFill>
                  <a:srgbClr val="FFFFFF"/>
                </a:solidFill>
              </a:rPr>
              <a:t>					</a:t>
            </a:r>
            <a:r>
              <a:rPr lang="en-US" dirty="0" smtClean="0">
                <a:solidFill>
                  <a:srgbClr val="FFFFFF"/>
                </a:solidFill>
              </a:rPr>
              <a:t>	overland </a:t>
            </a:r>
            <a:r>
              <a:rPr lang="en-US" dirty="0">
                <a:solidFill>
                  <a:srgbClr val="FFFFFF"/>
                </a:solidFill>
              </a:rPr>
              <a:t>flow</a:t>
            </a:r>
          </a:p>
          <a:p>
            <a:pPr marL="0" indent="0" eaLnBrk="0" hangingPunct="0">
              <a:spcBef>
                <a:spcPct val="50000"/>
              </a:spcBef>
              <a:buNone/>
            </a:pPr>
            <a:r>
              <a:rPr lang="en-US" dirty="0">
                <a:solidFill>
                  <a:srgbClr val="FFFFFF"/>
                </a:solidFill>
              </a:rPr>
              <a:t>TIF	    threshold values for 	interflow</a:t>
            </a:r>
          </a:p>
          <a:p>
            <a:pPr marL="0" indent="0" eaLnBrk="0" hangingPunct="0">
              <a:spcBef>
                <a:spcPct val="50000"/>
              </a:spcBef>
              <a:buNone/>
            </a:pPr>
            <a:r>
              <a:rPr lang="en-US" dirty="0">
                <a:solidFill>
                  <a:srgbClr val="FFFFFF"/>
                </a:solidFill>
              </a:rPr>
              <a:t>TG					</a:t>
            </a:r>
            <a:r>
              <a:rPr lang="en-US" dirty="0" smtClean="0">
                <a:solidFill>
                  <a:srgbClr val="FFFFFF"/>
                </a:solidFill>
              </a:rPr>
              <a:t>	groundwater </a:t>
            </a:r>
            <a:r>
              <a:rPr lang="en-US" dirty="0">
                <a:solidFill>
                  <a:srgbClr val="FFFFFF"/>
                </a:solidFill>
              </a:rPr>
              <a:t>recharge</a:t>
            </a:r>
          </a:p>
          <a:p>
            <a:pPr marL="0" indent="0" eaLnBrk="0" hangingPunct="0">
              <a:spcBef>
                <a:spcPct val="50000"/>
              </a:spcBef>
              <a:buNone/>
            </a:pPr>
            <a:r>
              <a:rPr lang="en-US" dirty="0">
                <a:solidFill>
                  <a:srgbClr val="FFFFFF"/>
                </a:solidFill>
              </a:rPr>
              <a:t>values between [0 -1]</a:t>
            </a:r>
          </a:p>
          <a:p>
            <a:endParaRPr lang="da-DK" dirty="0" smtClean="0">
              <a:solidFill>
                <a:srgbClr val="FFFFFF"/>
              </a:solidFill>
            </a:endParaRP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AutoShape 6"/>
          <p:cNvSpPr>
            <a:spLocks/>
          </p:cNvSpPr>
          <p:nvPr/>
        </p:nvSpPr>
        <p:spPr bwMode="auto">
          <a:xfrm>
            <a:off x="1050399" y="1295988"/>
            <a:ext cx="228600" cy="1143000"/>
          </a:xfrm>
          <a:prstGeom prst="rightBrace">
            <a:avLst>
              <a:gd name="adj1" fmla="val 41667"/>
              <a:gd name="adj2" fmla="val 50000"/>
            </a:avLst>
          </a:prstGeom>
          <a:noFill/>
          <a:ln w="28575">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a-DK"/>
          </a:p>
        </p:txBody>
      </p:sp>
      <p:sp>
        <p:nvSpPr>
          <p:cNvPr id="5" name="AutoShape 5"/>
          <p:cNvSpPr>
            <a:spLocks/>
          </p:cNvSpPr>
          <p:nvPr/>
        </p:nvSpPr>
        <p:spPr bwMode="auto">
          <a:xfrm>
            <a:off x="5183287" y="1285714"/>
            <a:ext cx="152400" cy="1143000"/>
          </a:xfrm>
          <a:prstGeom prst="leftBrace">
            <a:avLst>
              <a:gd name="adj1" fmla="val 62500"/>
              <a:gd name="adj2" fmla="val 50000"/>
            </a:avLst>
          </a:prstGeom>
          <a:noFill/>
          <a:ln w="28575">
            <a:solidFill>
              <a:schemeClr val="accent2"/>
            </a:solidFill>
            <a:round/>
            <a:headEnd type="none" w="sm" len="sm"/>
            <a:tailEnd type="none" w="sm" len="sm"/>
          </a:ln>
          <a:effectLst/>
          <a:extLst/>
        </p:spPr>
        <p:txBody>
          <a:bodyPr wrap="none" anchor="ctr"/>
          <a:lstStyle/>
          <a:p>
            <a:endParaRPr lang="da-DK"/>
          </a:p>
        </p:txBody>
      </p:sp>
      <p:pic>
        <p:nvPicPr>
          <p:cNvPr id="7" name="Picture 2" descr="thresho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7358" y="3522940"/>
            <a:ext cx="4521200" cy="22606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7"/>
          <p:cNvSpPr txBox="1">
            <a:spLocks noChangeArrowheads="1"/>
          </p:cNvSpPr>
          <p:nvPr/>
        </p:nvSpPr>
        <p:spPr bwMode="auto">
          <a:xfrm>
            <a:off x="194719" y="3768725"/>
            <a:ext cx="3455987"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dirty="0" smtClean="0">
                <a:solidFill>
                  <a:schemeClr val="accent1"/>
                </a:solidFill>
                <a:latin typeface="Arial"/>
              </a:rPr>
              <a:t>No flow is generated if the relative soil  </a:t>
            </a:r>
            <a:r>
              <a:rPr lang="en-GB" dirty="0" smtClean="0">
                <a:solidFill>
                  <a:schemeClr val="accent1"/>
                </a:solidFill>
                <a:latin typeface="Arial"/>
              </a:rPr>
              <a:t>moisture </a:t>
            </a:r>
            <a:r>
              <a:rPr lang="en-GB" dirty="0" smtClean="0">
                <a:solidFill>
                  <a:schemeClr val="accent1"/>
                </a:solidFill>
                <a:latin typeface="Arial"/>
              </a:rPr>
              <a:t>content L/</a:t>
            </a:r>
            <a:r>
              <a:rPr lang="en-GB" dirty="0" err="1" smtClean="0">
                <a:solidFill>
                  <a:schemeClr val="accent1"/>
                </a:solidFill>
                <a:latin typeface="Arial"/>
              </a:rPr>
              <a:t>Lmax</a:t>
            </a:r>
            <a:r>
              <a:rPr lang="en-GB" dirty="0" smtClean="0">
                <a:solidFill>
                  <a:schemeClr val="accent1"/>
                </a:solidFill>
                <a:latin typeface="Arial"/>
              </a:rPr>
              <a:t>  </a:t>
            </a:r>
            <a:r>
              <a:rPr lang="en-GB" dirty="0" smtClean="0">
                <a:solidFill>
                  <a:schemeClr val="accent1"/>
                </a:solidFill>
                <a:latin typeface="Arial"/>
              </a:rPr>
              <a:t>&lt;  </a:t>
            </a:r>
            <a:r>
              <a:rPr lang="en-GB" dirty="0" smtClean="0">
                <a:solidFill>
                  <a:schemeClr val="accent1"/>
                </a:solidFill>
                <a:latin typeface="Arial"/>
              </a:rPr>
              <a:t>threshold value</a:t>
            </a:r>
          </a:p>
          <a:p>
            <a:pPr>
              <a:spcBef>
                <a:spcPct val="50000"/>
              </a:spcBef>
            </a:pPr>
            <a:endParaRPr lang="en-GB" dirty="0">
              <a:solidFill>
                <a:srgbClr val="FFFFFF"/>
              </a:solidFill>
              <a:latin typeface="Arial"/>
            </a:endParaRPr>
          </a:p>
        </p:txBody>
      </p:sp>
      <p:sp>
        <p:nvSpPr>
          <p:cNvPr id="6" name="Footer Placeholder 5"/>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948439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eaLnBrk="0" hangingPunct="0">
              <a:spcBef>
                <a:spcPct val="50000"/>
              </a:spcBef>
              <a:buNone/>
            </a:pPr>
            <a:r>
              <a:rPr lang="en-US" dirty="0" smtClean="0">
                <a:solidFill>
                  <a:srgbClr val="FFFFFF"/>
                </a:solidFill>
              </a:rPr>
              <a:t>Consequence </a:t>
            </a:r>
            <a:r>
              <a:rPr lang="en-US" dirty="0">
                <a:solidFill>
                  <a:srgbClr val="FFFFFF"/>
                </a:solidFill>
              </a:rPr>
              <a:t>of increasing </a:t>
            </a:r>
            <a:r>
              <a:rPr lang="en-US" dirty="0" smtClean="0">
                <a:solidFill>
                  <a:srgbClr val="FFFFFF"/>
                </a:solidFill>
              </a:rPr>
              <a:t>TOF:</a:t>
            </a:r>
          </a:p>
          <a:p>
            <a:pPr eaLnBrk="0" hangingPunct="0">
              <a:spcBef>
                <a:spcPct val="50000"/>
              </a:spcBef>
            </a:pPr>
            <a:r>
              <a:rPr lang="en-US" dirty="0" smtClean="0">
                <a:solidFill>
                  <a:srgbClr val="FFFFFF"/>
                </a:solidFill>
              </a:rPr>
              <a:t>Later </a:t>
            </a:r>
            <a:r>
              <a:rPr lang="en-US" dirty="0">
                <a:solidFill>
                  <a:srgbClr val="FFFFFF"/>
                </a:solidFill>
              </a:rPr>
              <a:t>start of overland flow in beginning of wet </a:t>
            </a:r>
            <a:r>
              <a:rPr lang="en-US" dirty="0" smtClean="0">
                <a:solidFill>
                  <a:srgbClr val="FFFFFF"/>
                </a:solidFill>
              </a:rPr>
              <a:t>season</a:t>
            </a:r>
          </a:p>
          <a:p>
            <a:pPr eaLnBrk="0" hangingPunct="0">
              <a:spcBef>
                <a:spcPct val="50000"/>
              </a:spcBef>
            </a:pPr>
            <a:r>
              <a:rPr lang="en-US" dirty="0" smtClean="0">
                <a:solidFill>
                  <a:srgbClr val="FFFFFF"/>
                </a:solidFill>
              </a:rPr>
              <a:t>Higher </a:t>
            </a:r>
            <a:r>
              <a:rPr lang="en-US" dirty="0">
                <a:solidFill>
                  <a:srgbClr val="FFFFFF"/>
                </a:solidFill>
              </a:rPr>
              <a:t>infiltration</a:t>
            </a:r>
          </a:p>
          <a:p>
            <a:pPr marL="0" indent="0" eaLnBrk="0" hangingPunct="0">
              <a:spcBef>
                <a:spcPct val="50000"/>
              </a:spcBef>
              <a:buNone/>
            </a:pPr>
            <a:r>
              <a:rPr lang="en-US" dirty="0" smtClean="0">
                <a:solidFill>
                  <a:srgbClr val="FFFFFF"/>
                </a:solidFill>
              </a:rPr>
              <a:t>Consequence </a:t>
            </a:r>
            <a:r>
              <a:rPr lang="en-US" dirty="0">
                <a:solidFill>
                  <a:srgbClr val="FFFFFF"/>
                </a:solidFill>
              </a:rPr>
              <a:t>of increasing TIF:	</a:t>
            </a:r>
            <a:endParaRPr lang="en-US" dirty="0" smtClean="0">
              <a:solidFill>
                <a:srgbClr val="FFFFFF"/>
              </a:solidFill>
            </a:endParaRPr>
          </a:p>
          <a:p>
            <a:pPr eaLnBrk="0" hangingPunct="0">
              <a:spcBef>
                <a:spcPct val="50000"/>
              </a:spcBef>
            </a:pPr>
            <a:r>
              <a:rPr lang="en-US" dirty="0" smtClean="0">
                <a:solidFill>
                  <a:srgbClr val="FFFFFF"/>
                </a:solidFill>
              </a:rPr>
              <a:t>Later </a:t>
            </a:r>
            <a:r>
              <a:rPr lang="en-US" dirty="0">
                <a:solidFill>
                  <a:srgbClr val="FFFFFF"/>
                </a:solidFill>
              </a:rPr>
              <a:t>start of interflow in beginning of wet </a:t>
            </a:r>
            <a:r>
              <a:rPr lang="en-US" dirty="0" smtClean="0">
                <a:solidFill>
                  <a:srgbClr val="FFFFFF"/>
                </a:solidFill>
              </a:rPr>
              <a:t>season</a:t>
            </a:r>
          </a:p>
          <a:p>
            <a:pPr eaLnBrk="0" hangingPunct="0">
              <a:spcBef>
                <a:spcPct val="50000"/>
              </a:spcBef>
            </a:pPr>
            <a:r>
              <a:rPr lang="en-US" dirty="0" smtClean="0">
                <a:solidFill>
                  <a:srgbClr val="FFFFFF"/>
                </a:solidFill>
              </a:rPr>
              <a:t>Higher </a:t>
            </a:r>
            <a:r>
              <a:rPr lang="en-US" dirty="0">
                <a:solidFill>
                  <a:srgbClr val="FFFFFF"/>
                </a:solidFill>
              </a:rPr>
              <a:t>infiltration and overland flow</a:t>
            </a:r>
          </a:p>
          <a:p>
            <a:pPr marL="0" indent="0" eaLnBrk="0" hangingPunct="0">
              <a:spcBef>
                <a:spcPct val="50000"/>
              </a:spcBef>
              <a:buNone/>
            </a:pPr>
            <a:r>
              <a:rPr lang="en-US" dirty="0" smtClean="0">
                <a:solidFill>
                  <a:srgbClr val="FFFFFF"/>
                </a:solidFill>
              </a:rPr>
              <a:t>Consequence </a:t>
            </a:r>
            <a:r>
              <a:rPr lang="en-US" dirty="0">
                <a:solidFill>
                  <a:srgbClr val="FFFFFF"/>
                </a:solidFill>
              </a:rPr>
              <a:t>of increasing </a:t>
            </a:r>
            <a:r>
              <a:rPr lang="en-US" dirty="0" smtClean="0">
                <a:solidFill>
                  <a:srgbClr val="FFFFFF"/>
                </a:solidFill>
              </a:rPr>
              <a:t>TG:</a:t>
            </a:r>
          </a:p>
          <a:p>
            <a:pPr eaLnBrk="0" hangingPunct="0">
              <a:spcBef>
                <a:spcPct val="50000"/>
              </a:spcBef>
            </a:pPr>
            <a:r>
              <a:rPr lang="en-US" dirty="0" smtClean="0">
                <a:solidFill>
                  <a:srgbClr val="FFFFFF"/>
                </a:solidFill>
              </a:rPr>
              <a:t>Later </a:t>
            </a:r>
            <a:r>
              <a:rPr lang="en-US" dirty="0">
                <a:solidFill>
                  <a:srgbClr val="FFFFFF"/>
                </a:solidFill>
              </a:rPr>
              <a:t>start of groundwater recharge and flow in beginning </a:t>
            </a:r>
            <a:r>
              <a:rPr lang="en-US" dirty="0" smtClean="0">
                <a:solidFill>
                  <a:srgbClr val="FFFFFF"/>
                </a:solidFill>
              </a:rPr>
              <a:t>of </a:t>
            </a:r>
            <a:r>
              <a:rPr lang="en-US" dirty="0">
                <a:solidFill>
                  <a:srgbClr val="FFFFFF"/>
                </a:solidFill>
              </a:rPr>
              <a:t>wet </a:t>
            </a:r>
            <a:r>
              <a:rPr lang="en-US" dirty="0" smtClean="0">
                <a:solidFill>
                  <a:srgbClr val="FFFFFF"/>
                </a:solidFill>
              </a:rPr>
              <a:t>season</a:t>
            </a:r>
          </a:p>
          <a:p>
            <a:pPr eaLnBrk="0" hangingPunct="0">
              <a:spcBef>
                <a:spcPct val="50000"/>
              </a:spcBef>
            </a:pPr>
            <a:r>
              <a:rPr lang="en-US" dirty="0" smtClean="0">
                <a:solidFill>
                  <a:srgbClr val="FFFFFF"/>
                </a:solidFill>
              </a:rPr>
              <a:t>Quicker </a:t>
            </a:r>
            <a:r>
              <a:rPr lang="en-US" dirty="0">
                <a:solidFill>
                  <a:srgbClr val="FFFFFF"/>
                </a:solidFill>
              </a:rPr>
              <a:t>filling of root zone</a:t>
            </a:r>
            <a:br>
              <a:rPr lang="en-US" dirty="0">
                <a:solidFill>
                  <a:srgbClr val="FFFFFF"/>
                </a:solidFill>
              </a:rPr>
            </a:br>
            <a:endParaRPr lang="en-US" dirty="0" smtClean="0">
              <a:solidFill>
                <a:srgbClr val="FFFFFF"/>
              </a:solidFill>
            </a:endParaRPr>
          </a:p>
          <a:p>
            <a:pPr marL="0" indent="0" eaLnBrk="0" hangingPunct="0">
              <a:spcBef>
                <a:spcPct val="50000"/>
              </a:spcBef>
              <a:buNone/>
            </a:pPr>
            <a:r>
              <a:rPr lang="en-US" dirty="0" smtClean="0">
                <a:solidFill>
                  <a:schemeClr val="accent1"/>
                </a:solidFill>
              </a:rPr>
              <a:t>Threshold </a:t>
            </a:r>
            <a:r>
              <a:rPr lang="en-US" dirty="0">
                <a:solidFill>
                  <a:schemeClr val="accent1"/>
                </a:solidFill>
              </a:rPr>
              <a:t>values reflect degree of spatial variability</a:t>
            </a: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3418626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eaLnBrk="0" hangingPunct="0">
              <a:spcBef>
                <a:spcPct val="50000"/>
              </a:spcBef>
              <a:buNone/>
            </a:pPr>
            <a:r>
              <a:rPr lang="en-US" dirty="0" smtClean="0">
                <a:solidFill>
                  <a:srgbClr val="FFFFFF"/>
                </a:solidFill>
              </a:rPr>
              <a:t>CK1, CK2 and </a:t>
            </a:r>
            <a:r>
              <a:rPr lang="en-US" dirty="0">
                <a:solidFill>
                  <a:srgbClr val="FFFFFF"/>
                </a:solidFill>
              </a:rPr>
              <a:t>CKBF time constants for linear reservoir </a:t>
            </a:r>
            <a:r>
              <a:rPr lang="en-US" dirty="0" smtClean="0">
                <a:solidFill>
                  <a:srgbClr val="FFFFFF"/>
                </a:solidFill>
              </a:rPr>
              <a:t>routing</a:t>
            </a:r>
          </a:p>
          <a:p>
            <a:pPr eaLnBrk="0" hangingPunct="0">
              <a:spcBef>
                <a:spcPct val="50000"/>
              </a:spcBef>
            </a:pPr>
            <a:r>
              <a:rPr lang="en-US" dirty="0" smtClean="0">
                <a:solidFill>
                  <a:srgbClr val="FFFFFF"/>
                </a:solidFill>
              </a:rPr>
              <a:t>CK1 </a:t>
            </a:r>
            <a:r>
              <a:rPr lang="en-US" dirty="0">
                <a:solidFill>
                  <a:srgbClr val="FFFFFF"/>
                </a:solidFill>
              </a:rPr>
              <a:t>and CK2 for routing overland flow and interflow along catchment slopes and through channels down to outlet of catchment.</a:t>
            </a:r>
          </a:p>
          <a:p>
            <a:pPr lvl="1" eaLnBrk="0" hangingPunct="0">
              <a:spcBef>
                <a:spcPct val="50000"/>
              </a:spcBef>
            </a:pPr>
            <a:r>
              <a:rPr lang="en-US" dirty="0" smtClean="0">
                <a:solidFill>
                  <a:srgbClr val="FFFFFF"/>
                </a:solidFill>
              </a:rPr>
              <a:t>Usually </a:t>
            </a:r>
            <a:r>
              <a:rPr lang="en-US" dirty="0">
                <a:solidFill>
                  <a:srgbClr val="FFFFFF"/>
                </a:solidFill>
              </a:rPr>
              <a:t>set	CK1  =  CK2</a:t>
            </a:r>
          </a:p>
          <a:p>
            <a:pPr marL="0" indent="0" eaLnBrk="0" hangingPunct="0">
              <a:spcBef>
                <a:spcPct val="50000"/>
              </a:spcBef>
              <a:buNone/>
            </a:pPr>
            <a:endParaRPr lang="en-US" dirty="0" smtClean="0">
              <a:solidFill>
                <a:srgbClr val="FFFFFF"/>
              </a:solidFill>
            </a:endParaRPr>
          </a:p>
          <a:p>
            <a:pPr eaLnBrk="0" hangingPunct="0">
              <a:spcBef>
                <a:spcPct val="50000"/>
              </a:spcBef>
            </a:pPr>
            <a:r>
              <a:rPr lang="en-US" dirty="0" smtClean="0">
                <a:solidFill>
                  <a:srgbClr val="FFFFFF"/>
                </a:solidFill>
              </a:rPr>
              <a:t>CKBF </a:t>
            </a:r>
            <a:r>
              <a:rPr lang="en-US" dirty="0">
                <a:solidFill>
                  <a:srgbClr val="FFFFFF"/>
                </a:solidFill>
              </a:rPr>
              <a:t>for routing recharge through linear </a:t>
            </a:r>
            <a:r>
              <a:rPr lang="en-US" dirty="0" err="1">
                <a:solidFill>
                  <a:srgbClr val="FFFFFF"/>
                </a:solidFill>
              </a:rPr>
              <a:t>g.w</a:t>
            </a:r>
            <a:r>
              <a:rPr lang="en-US" dirty="0">
                <a:solidFill>
                  <a:srgbClr val="FFFFFF"/>
                </a:solidFill>
              </a:rPr>
              <a:t>. storage. </a:t>
            </a:r>
          </a:p>
          <a:p>
            <a:pPr lvl="1" eaLnBrk="0" hangingPunct="0">
              <a:spcBef>
                <a:spcPct val="50000"/>
              </a:spcBef>
            </a:pPr>
            <a:r>
              <a:rPr lang="en-US" dirty="0" smtClean="0">
                <a:solidFill>
                  <a:srgbClr val="FFFFFF"/>
                </a:solidFill>
              </a:rPr>
              <a:t>Usually</a:t>
            </a:r>
            <a:r>
              <a:rPr lang="en-US" dirty="0">
                <a:solidFill>
                  <a:srgbClr val="FFFFFF"/>
                </a:solidFill>
              </a:rPr>
              <a:t> </a:t>
            </a:r>
            <a:r>
              <a:rPr lang="en-US" dirty="0" smtClean="0">
                <a:solidFill>
                  <a:srgbClr val="FFFFFF"/>
                </a:solidFill>
              </a:rPr>
              <a:t>CKBF  </a:t>
            </a:r>
            <a:r>
              <a:rPr lang="en-US" dirty="0">
                <a:solidFill>
                  <a:srgbClr val="FFFFFF"/>
                </a:solidFill>
              </a:rPr>
              <a:t>&gt;&gt;  CK1/CK2</a:t>
            </a:r>
          </a:p>
          <a:p>
            <a:pPr eaLnBrk="0" hangingPunct="0">
              <a:spcBef>
                <a:spcPct val="50000"/>
              </a:spcBef>
            </a:pPr>
            <a:endParaRPr lang="en-US" dirty="0" smtClean="0">
              <a:solidFill>
                <a:srgbClr val="FFFFFF"/>
              </a:solidFill>
            </a:endParaRPr>
          </a:p>
          <a:p>
            <a:pPr eaLnBrk="0" hangingPunct="0">
              <a:spcBef>
                <a:spcPct val="50000"/>
              </a:spcBef>
            </a:pPr>
            <a:r>
              <a:rPr lang="en-US" dirty="0" smtClean="0">
                <a:solidFill>
                  <a:srgbClr val="FFFFFF"/>
                </a:solidFill>
              </a:rPr>
              <a:t>Consequence </a:t>
            </a:r>
            <a:r>
              <a:rPr lang="en-US" dirty="0">
                <a:solidFill>
                  <a:srgbClr val="FFFFFF"/>
                </a:solidFill>
              </a:rPr>
              <a:t>of increasing </a:t>
            </a:r>
            <a:r>
              <a:rPr lang="en-US" dirty="0" smtClean="0">
                <a:solidFill>
                  <a:srgbClr val="FFFFFF"/>
                </a:solidFill>
              </a:rPr>
              <a:t>CK:</a:t>
            </a:r>
          </a:p>
          <a:p>
            <a:pPr lvl="1" eaLnBrk="0" hangingPunct="0">
              <a:spcBef>
                <a:spcPct val="50000"/>
              </a:spcBef>
            </a:pPr>
            <a:r>
              <a:rPr lang="en-US" dirty="0" smtClean="0">
                <a:solidFill>
                  <a:srgbClr val="FFFFFF"/>
                </a:solidFill>
              </a:rPr>
              <a:t>Longer </a:t>
            </a:r>
            <a:r>
              <a:rPr lang="en-US" dirty="0">
                <a:solidFill>
                  <a:srgbClr val="FFFFFF"/>
                </a:solidFill>
              </a:rPr>
              <a:t>duration of </a:t>
            </a:r>
            <a:r>
              <a:rPr lang="en-US" dirty="0" smtClean="0">
                <a:solidFill>
                  <a:srgbClr val="FFFFFF"/>
                </a:solidFill>
              </a:rPr>
              <a:t>flow</a:t>
            </a:r>
          </a:p>
          <a:p>
            <a:pPr lvl="1" eaLnBrk="0" hangingPunct="0">
              <a:spcBef>
                <a:spcPct val="50000"/>
              </a:spcBef>
            </a:pPr>
            <a:r>
              <a:rPr lang="en-US" dirty="0" smtClean="0">
                <a:solidFill>
                  <a:srgbClr val="FFFFFF"/>
                </a:solidFill>
              </a:rPr>
              <a:t>Lower </a:t>
            </a:r>
            <a:r>
              <a:rPr lang="en-US" dirty="0">
                <a:solidFill>
                  <a:srgbClr val="FFFFFF"/>
                </a:solidFill>
              </a:rPr>
              <a:t>peaks</a:t>
            </a: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3418626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endParaRPr lang="da-DK" dirty="0" smtClean="0">
              <a:solidFill>
                <a:srgbClr val="FFFFFF"/>
              </a:solidFill>
            </a:endParaRPr>
          </a:p>
          <a:p>
            <a:endParaRPr lang="da-DK" dirty="0">
              <a:solidFill>
                <a:srgbClr val="FFFFFF"/>
              </a:solidFill>
            </a:endParaRPr>
          </a:p>
          <a:p>
            <a:endParaRPr lang="da-DK" dirty="0" smtClean="0">
              <a:solidFill>
                <a:srgbClr val="FFFFFF"/>
              </a:solidFill>
            </a:endParaRP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6" name="Text Box 4"/>
          <p:cNvSpPr txBox="1">
            <a:spLocks noChangeArrowheads="1"/>
          </p:cNvSpPr>
          <p:nvPr/>
        </p:nvSpPr>
        <p:spPr bwMode="auto">
          <a:xfrm>
            <a:off x="746125" y="4689475"/>
            <a:ext cx="75596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a:solidFill>
                  <a:schemeClr val="tx1"/>
                </a:solidFill>
                <a:latin typeface="Arial" pitchFamily="34" charset="0"/>
              </a:defRPr>
            </a:lvl1pPr>
            <a:lvl2pPr marL="571500" defTabSz="762000">
              <a:defRPr>
                <a:solidFill>
                  <a:schemeClr val="tx1"/>
                </a:solidFill>
                <a:latin typeface="Arial" pitchFamily="34" charset="0"/>
              </a:defRPr>
            </a:lvl2pPr>
            <a:lvl3pPr marL="1143000" defTabSz="762000">
              <a:defRPr>
                <a:solidFill>
                  <a:schemeClr val="tx1"/>
                </a:solidFill>
                <a:latin typeface="Arial" pitchFamily="34" charset="0"/>
              </a:defRPr>
            </a:lvl3pPr>
            <a:lvl4pPr marL="1714500" defTabSz="762000">
              <a:defRPr>
                <a:solidFill>
                  <a:schemeClr val="tx1"/>
                </a:solidFill>
                <a:latin typeface="Arial" pitchFamily="34" charset="0"/>
              </a:defRPr>
            </a:lvl4pPr>
            <a:lvl5pPr marL="2286000" defTabSz="762000">
              <a:defRPr>
                <a:solidFill>
                  <a:schemeClr val="tx1"/>
                </a:solidFill>
                <a:latin typeface="Arial" pitchFamily="34" charset="0"/>
              </a:defRPr>
            </a:lvl5pPr>
            <a:lvl6pPr marL="2743200" defTabSz="762000" fontAlgn="base">
              <a:spcBef>
                <a:spcPct val="0"/>
              </a:spcBef>
              <a:spcAft>
                <a:spcPct val="0"/>
              </a:spcAft>
              <a:defRPr>
                <a:solidFill>
                  <a:schemeClr val="tx1"/>
                </a:solidFill>
                <a:latin typeface="Arial" pitchFamily="34" charset="0"/>
              </a:defRPr>
            </a:lvl6pPr>
            <a:lvl7pPr marL="3200400" defTabSz="762000" fontAlgn="base">
              <a:spcBef>
                <a:spcPct val="0"/>
              </a:spcBef>
              <a:spcAft>
                <a:spcPct val="0"/>
              </a:spcAft>
              <a:defRPr>
                <a:solidFill>
                  <a:schemeClr val="tx1"/>
                </a:solidFill>
                <a:latin typeface="Arial" pitchFamily="34" charset="0"/>
              </a:defRPr>
            </a:lvl7pPr>
            <a:lvl8pPr marL="3657600" defTabSz="762000" fontAlgn="base">
              <a:spcBef>
                <a:spcPct val="0"/>
              </a:spcBef>
              <a:spcAft>
                <a:spcPct val="0"/>
              </a:spcAft>
              <a:defRPr>
                <a:solidFill>
                  <a:schemeClr val="tx1"/>
                </a:solidFill>
                <a:latin typeface="Arial" pitchFamily="34" charset="0"/>
              </a:defRPr>
            </a:lvl8pPr>
            <a:lvl9pPr marL="4114800" defTabSz="762000" fontAlgn="base">
              <a:spcBef>
                <a:spcPct val="0"/>
              </a:spcBef>
              <a:spcAft>
                <a:spcPct val="0"/>
              </a:spcAft>
              <a:defRPr>
                <a:solidFill>
                  <a:schemeClr val="tx1"/>
                </a:solidFill>
                <a:latin typeface="Arial" pitchFamily="34" charset="0"/>
              </a:defRPr>
            </a:lvl9pPr>
          </a:lstStyle>
          <a:p>
            <a:pPr eaLnBrk="0" hangingPunct="0"/>
            <a:r>
              <a:rPr lang="en-GB" dirty="0" smtClean="0">
                <a:solidFill>
                  <a:srgbClr val="FFFFFF"/>
                </a:solidFill>
                <a:latin typeface="Arial"/>
              </a:rPr>
              <a:t>Note:	The actual values of CK has no effect on generated</a:t>
            </a:r>
          </a:p>
          <a:p>
            <a:pPr eaLnBrk="0" hangingPunct="0"/>
            <a:r>
              <a:rPr lang="en-GB" dirty="0" smtClean="0">
                <a:solidFill>
                  <a:srgbClr val="FFFFFF"/>
                </a:solidFill>
                <a:latin typeface="Arial"/>
              </a:rPr>
              <a:t> 	flow volumes seen over long time, but only on the </a:t>
            </a:r>
          </a:p>
          <a:p>
            <a:pPr eaLnBrk="0" hangingPunct="0"/>
            <a:r>
              <a:rPr lang="en-GB" dirty="0" smtClean="0">
                <a:solidFill>
                  <a:srgbClr val="FFFFFF"/>
                </a:solidFill>
                <a:latin typeface="Arial"/>
              </a:rPr>
              <a:t>	shape of the </a:t>
            </a:r>
            <a:r>
              <a:rPr lang="en-GB" dirty="0" smtClean="0">
                <a:solidFill>
                  <a:srgbClr val="FFFFFF"/>
                </a:solidFill>
                <a:latin typeface="Arial"/>
              </a:rPr>
              <a:t>hydrographs</a:t>
            </a:r>
            <a:endParaRPr lang="en-GB" dirty="0">
              <a:solidFill>
                <a:srgbClr val="FFFFFF"/>
              </a:solidFill>
              <a:latin typeface="Arial"/>
            </a:endParaRPr>
          </a:p>
        </p:txBody>
      </p:sp>
      <p:sp>
        <p:nvSpPr>
          <p:cNvPr id="9" name="Rectangle 2"/>
          <p:cNvSpPr>
            <a:spLocks noChangeArrowheads="1"/>
          </p:cNvSpPr>
          <p:nvPr/>
        </p:nvSpPr>
        <p:spPr bwMode="auto">
          <a:xfrm>
            <a:off x="1671638" y="2138363"/>
            <a:ext cx="0" cy="0"/>
          </a:xfrm>
          <a:prstGeom prst="rect">
            <a:avLst/>
          </a:prstGeom>
          <a:solidFill>
            <a:schemeClr val="bg2"/>
          </a:solidFill>
          <a:ln>
            <a:noFill/>
          </a:ln>
          <a:effectLst/>
          <a:extLst/>
        </p:spPr>
        <p:txBody>
          <a:bodyPr>
            <a:spAutoFit/>
          </a:bodyPr>
          <a:lstStyle/>
          <a:p>
            <a:endParaRPr lang="da-DK"/>
          </a:p>
        </p:txBody>
      </p:sp>
      <p:graphicFrame>
        <p:nvGraphicFramePr>
          <p:cNvPr id="10" name="Object 3"/>
          <p:cNvGraphicFramePr>
            <a:graphicFrameLocks noChangeAspect="1"/>
          </p:cNvGraphicFramePr>
          <p:nvPr>
            <p:extLst>
              <p:ext uri="{D42A27DB-BD31-4B8C-83A1-F6EECF244321}">
                <p14:modId xmlns:p14="http://schemas.microsoft.com/office/powerpoint/2010/main" val="3943434839"/>
              </p:ext>
            </p:extLst>
          </p:nvPr>
        </p:nvGraphicFramePr>
        <p:xfrm>
          <a:off x="1371600" y="1447800"/>
          <a:ext cx="6029325" cy="2581275"/>
        </p:xfrm>
        <a:graphic>
          <a:graphicData uri="http://schemas.openxmlformats.org/presentationml/2006/ole">
            <mc:AlternateContent xmlns:mc="http://schemas.openxmlformats.org/markup-compatibility/2006">
              <mc:Choice xmlns:v="urn:schemas-microsoft-com:vml" Requires="v">
                <p:oleObj spid="_x0000_s2083" r:id="rId4" imgW="6033516" imgH="2584704" progId="ShapewareVISIO20">
                  <p:embed/>
                </p:oleObj>
              </mc:Choice>
              <mc:Fallback>
                <p:oleObj r:id="rId4" imgW="6033516" imgH="2584704" progId="ShapewareVISIO20">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447800"/>
                        <a:ext cx="6029325" cy="2581275"/>
                      </a:xfrm>
                      <a:prstGeom prst="rect">
                        <a:avLst/>
                      </a:prstGeom>
                      <a:solidFill>
                        <a:schemeClr val="bg2"/>
                      </a:solidFill>
                      <a:extLst/>
                    </p:spPr>
                  </p:pic>
                </p:oleObj>
              </mc:Fallback>
            </mc:AlternateContent>
          </a:graphicData>
        </a:graphic>
      </p:graphicFrame>
      <p:sp>
        <p:nvSpPr>
          <p:cNvPr id="11" name="Footer Placeholder 10"/>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4218464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eaLnBrk="0" hangingPunct="0">
              <a:buNone/>
            </a:pPr>
            <a:r>
              <a:rPr lang="en-US" dirty="0" smtClean="0">
                <a:solidFill>
                  <a:srgbClr val="FFFFFF"/>
                </a:solidFill>
              </a:rPr>
              <a:t>Calibration </a:t>
            </a:r>
            <a:r>
              <a:rPr lang="en-US" dirty="0">
                <a:solidFill>
                  <a:srgbClr val="FFFFFF"/>
                </a:solidFill>
              </a:rPr>
              <a:t>strategy</a:t>
            </a:r>
          </a:p>
          <a:p>
            <a:pPr marL="457200" indent="-457200" eaLnBrk="0" hangingPunct="0">
              <a:spcBef>
                <a:spcPts val="600"/>
              </a:spcBef>
              <a:buAutoNum type="arabicPeriod"/>
              <a:tabLst>
                <a:tab pos="452438" algn="l"/>
              </a:tabLst>
            </a:pPr>
            <a:r>
              <a:rPr lang="en-US" dirty="0" smtClean="0">
                <a:solidFill>
                  <a:srgbClr val="FFFFFF"/>
                </a:solidFill>
              </a:rPr>
              <a:t>Fit </a:t>
            </a:r>
            <a:r>
              <a:rPr lang="en-US" dirty="0">
                <a:solidFill>
                  <a:srgbClr val="FFFFFF"/>
                </a:solidFill>
              </a:rPr>
              <a:t>of water balance of calibration </a:t>
            </a:r>
            <a:r>
              <a:rPr lang="en-US" dirty="0" smtClean="0">
                <a:solidFill>
                  <a:srgbClr val="FFFFFF"/>
                </a:solidFill>
              </a:rPr>
              <a:t>period</a:t>
            </a:r>
            <a:br>
              <a:rPr lang="en-US" dirty="0" smtClean="0">
                <a:solidFill>
                  <a:srgbClr val="FFFFFF"/>
                </a:solidFill>
              </a:rPr>
            </a:br>
            <a:r>
              <a:rPr lang="en-US" sz="1800" dirty="0" smtClean="0">
                <a:solidFill>
                  <a:srgbClr val="FFFFFF"/>
                </a:solidFill>
              </a:rPr>
              <a:t>Adjust </a:t>
            </a:r>
            <a:r>
              <a:rPr lang="en-US" sz="1800" dirty="0">
                <a:solidFill>
                  <a:srgbClr val="FFFFFF"/>
                </a:solidFill>
              </a:rPr>
              <a:t>actual evapotranspiration by adjusting </a:t>
            </a:r>
            <a:r>
              <a:rPr lang="en-US" sz="1800" dirty="0" err="1" smtClean="0">
                <a:solidFill>
                  <a:srgbClr val="FFFFFF"/>
                </a:solidFill>
              </a:rPr>
              <a:t>L</a:t>
            </a:r>
            <a:r>
              <a:rPr lang="en-US" sz="1800" baseline="-25000" dirty="0" err="1" smtClean="0">
                <a:solidFill>
                  <a:srgbClr val="FFFFFF"/>
                </a:solidFill>
              </a:rPr>
              <a:t>max</a:t>
            </a:r>
            <a:r>
              <a:rPr lang="en-US" sz="1800" dirty="0" smtClean="0">
                <a:solidFill>
                  <a:srgbClr val="FFFFFF"/>
                </a:solidFill>
              </a:rPr>
              <a:t>/</a:t>
            </a:r>
            <a:r>
              <a:rPr lang="en-US" sz="1800" dirty="0" err="1" smtClean="0">
                <a:solidFill>
                  <a:srgbClr val="FFFFFF"/>
                </a:solidFill>
              </a:rPr>
              <a:t>U</a:t>
            </a:r>
            <a:r>
              <a:rPr lang="en-US" sz="1800" baseline="-25000" dirty="0" err="1" smtClean="0">
                <a:solidFill>
                  <a:srgbClr val="FFFFFF"/>
                </a:solidFill>
              </a:rPr>
              <a:t>max</a:t>
            </a:r>
            <a:endParaRPr lang="en-US" sz="1800" baseline="-25000" dirty="0" smtClean="0">
              <a:solidFill>
                <a:srgbClr val="FFFFFF"/>
              </a:solidFill>
            </a:endParaRPr>
          </a:p>
          <a:p>
            <a:pPr marL="457200" indent="-457200" eaLnBrk="0" hangingPunct="0">
              <a:spcBef>
                <a:spcPts val="600"/>
              </a:spcBef>
              <a:buAutoNum type="arabicPeriod"/>
              <a:tabLst>
                <a:tab pos="452438" algn="l"/>
                <a:tab pos="1798638" algn="l"/>
                <a:tab pos="2332038" algn="l"/>
              </a:tabLst>
            </a:pPr>
            <a:r>
              <a:rPr lang="en-US" dirty="0" smtClean="0">
                <a:solidFill>
                  <a:srgbClr val="FFFFFF"/>
                </a:solidFill>
              </a:rPr>
              <a:t>Fit </a:t>
            </a:r>
            <a:r>
              <a:rPr lang="en-US" dirty="0">
                <a:solidFill>
                  <a:srgbClr val="FFFFFF"/>
                </a:solidFill>
              </a:rPr>
              <a:t>of flood </a:t>
            </a:r>
            <a:r>
              <a:rPr lang="en-US" dirty="0" smtClean="0">
                <a:solidFill>
                  <a:srgbClr val="FFFFFF"/>
                </a:solidFill>
              </a:rPr>
              <a:t>peaks</a:t>
            </a:r>
            <a:br>
              <a:rPr lang="en-US" dirty="0" smtClean="0">
                <a:solidFill>
                  <a:srgbClr val="FFFFFF"/>
                </a:solidFill>
              </a:rPr>
            </a:br>
            <a:r>
              <a:rPr lang="en-US" dirty="0" smtClean="0">
                <a:solidFill>
                  <a:srgbClr val="FFFFFF"/>
                </a:solidFill>
              </a:rPr>
              <a:t>A</a:t>
            </a:r>
            <a:r>
              <a:rPr lang="en-US" sz="1800" dirty="0" smtClean="0">
                <a:solidFill>
                  <a:srgbClr val="FFFFFF"/>
                </a:solidFill>
              </a:rPr>
              <a:t>djust </a:t>
            </a:r>
            <a:r>
              <a:rPr lang="en-US" sz="1800" dirty="0">
                <a:solidFill>
                  <a:srgbClr val="FFFFFF"/>
                </a:solidFill>
              </a:rPr>
              <a:t>overland </a:t>
            </a:r>
            <a:r>
              <a:rPr lang="en-US" sz="1800" dirty="0" smtClean="0">
                <a:solidFill>
                  <a:srgbClr val="FFFFFF"/>
                </a:solidFill>
              </a:rPr>
              <a:t>flow</a:t>
            </a:r>
            <a:br>
              <a:rPr lang="en-US" sz="1800" dirty="0" smtClean="0">
                <a:solidFill>
                  <a:srgbClr val="FFFFFF"/>
                </a:solidFill>
              </a:rPr>
            </a:br>
            <a:r>
              <a:rPr lang="en-US" sz="1800" dirty="0" smtClean="0">
                <a:solidFill>
                  <a:srgbClr val="FFFFFF"/>
                </a:solidFill>
              </a:rPr>
              <a:t>-  </a:t>
            </a:r>
            <a:r>
              <a:rPr lang="en-US" sz="1800" dirty="0">
                <a:solidFill>
                  <a:srgbClr val="FFFFFF"/>
                </a:solidFill>
              </a:rPr>
              <a:t>Volume	</a:t>
            </a:r>
            <a:r>
              <a:rPr lang="en-US" sz="1800" dirty="0" smtClean="0">
                <a:solidFill>
                  <a:srgbClr val="FFFFFF"/>
                </a:solidFill>
              </a:rPr>
              <a:t>:	CQOF</a:t>
            </a:r>
            <a:br>
              <a:rPr lang="en-US" sz="1800" dirty="0" smtClean="0">
                <a:solidFill>
                  <a:srgbClr val="FFFFFF"/>
                </a:solidFill>
              </a:rPr>
            </a:br>
            <a:r>
              <a:rPr lang="en-US" sz="1800" dirty="0" smtClean="0">
                <a:solidFill>
                  <a:srgbClr val="FFFFFF"/>
                </a:solidFill>
              </a:rPr>
              <a:t>-  Magnitude</a:t>
            </a:r>
            <a:br>
              <a:rPr lang="en-US" sz="1800" dirty="0" smtClean="0">
                <a:solidFill>
                  <a:srgbClr val="FFFFFF"/>
                </a:solidFill>
              </a:rPr>
            </a:br>
            <a:r>
              <a:rPr lang="en-US" sz="1800" dirty="0" smtClean="0">
                <a:solidFill>
                  <a:srgbClr val="FFFFFF"/>
                </a:solidFill>
              </a:rPr>
              <a:t>-  </a:t>
            </a:r>
            <a:r>
              <a:rPr lang="en-US" sz="1800" dirty="0">
                <a:solidFill>
                  <a:srgbClr val="FFFFFF"/>
                </a:solidFill>
              </a:rPr>
              <a:t>Timing	</a:t>
            </a:r>
            <a:r>
              <a:rPr lang="en-US" sz="1800" dirty="0" smtClean="0">
                <a:solidFill>
                  <a:srgbClr val="FFFFFF"/>
                </a:solidFill>
              </a:rPr>
              <a:t>:	TOF</a:t>
            </a:r>
            <a:br>
              <a:rPr lang="en-US" sz="1800" dirty="0" smtClean="0">
                <a:solidFill>
                  <a:srgbClr val="FFFFFF"/>
                </a:solidFill>
              </a:rPr>
            </a:br>
            <a:r>
              <a:rPr lang="en-US" sz="1800" dirty="0" smtClean="0">
                <a:solidFill>
                  <a:srgbClr val="FFFFFF"/>
                </a:solidFill>
              </a:rPr>
              <a:t>-  </a:t>
            </a:r>
            <a:r>
              <a:rPr lang="en-US" sz="1800" dirty="0" smtClean="0">
                <a:solidFill>
                  <a:srgbClr val="FFFFFF"/>
                </a:solidFill>
              </a:rPr>
              <a:t>Shape</a:t>
            </a:r>
            <a:r>
              <a:rPr lang="en-US" sz="1800" dirty="0">
                <a:solidFill>
                  <a:srgbClr val="FFFFFF"/>
                </a:solidFill>
              </a:rPr>
              <a:t>	</a:t>
            </a:r>
            <a:r>
              <a:rPr lang="en-US" sz="1800" dirty="0" smtClean="0">
                <a:solidFill>
                  <a:srgbClr val="FFFFFF"/>
                </a:solidFill>
              </a:rPr>
              <a:t>:	CK1  </a:t>
            </a:r>
            <a:r>
              <a:rPr lang="en-US" sz="1800" dirty="0">
                <a:solidFill>
                  <a:srgbClr val="FFFFFF"/>
                </a:solidFill>
              </a:rPr>
              <a:t>=  </a:t>
            </a:r>
            <a:r>
              <a:rPr lang="en-US" sz="1800" dirty="0" smtClean="0">
                <a:solidFill>
                  <a:srgbClr val="FFFFFF"/>
                </a:solidFill>
              </a:rPr>
              <a:t>CK2</a:t>
            </a:r>
          </a:p>
          <a:p>
            <a:pPr marL="457200" indent="-457200" eaLnBrk="0" hangingPunct="0">
              <a:spcBef>
                <a:spcPts val="600"/>
              </a:spcBef>
              <a:buAutoNum type="arabicPeriod"/>
              <a:tabLst>
                <a:tab pos="452438" algn="l"/>
                <a:tab pos="1798638" algn="l"/>
                <a:tab pos="2332038" algn="l"/>
              </a:tabLst>
            </a:pPr>
            <a:r>
              <a:rPr lang="en-US" dirty="0" smtClean="0">
                <a:solidFill>
                  <a:srgbClr val="FFFFFF"/>
                </a:solidFill>
              </a:rPr>
              <a:t>Fit of low flows</a:t>
            </a:r>
            <a:br>
              <a:rPr lang="en-US" dirty="0" smtClean="0">
                <a:solidFill>
                  <a:srgbClr val="FFFFFF"/>
                </a:solidFill>
              </a:rPr>
            </a:br>
            <a:r>
              <a:rPr lang="en-US" sz="1800" dirty="0" smtClean="0">
                <a:solidFill>
                  <a:srgbClr val="FFFFFF"/>
                </a:solidFill>
              </a:rPr>
              <a:t>Adjust </a:t>
            </a:r>
            <a:r>
              <a:rPr lang="en-US" sz="1800" dirty="0" err="1" smtClean="0">
                <a:solidFill>
                  <a:srgbClr val="FFFFFF"/>
                </a:solidFill>
              </a:rPr>
              <a:t>baseflow</a:t>
            </a:r>
            <a:r>
              <a:rPr lang="en-US" sz="1800" dirty="0" smtClean="0">
                <a:solidFill>
                  <a:srgbClr val="FFFFFF"/>
                </a:solidFill>
              </a:rPr>
              <a:t/>
            </a:r>
            <a:br>
              <a:rPr lang="en-US" sz="1800" dirty="0" smtClean="0">
                <a:solidFill>
                  <a:srgbClr val="FFFFFF"/>
                </a:solidFill>
              </a:rPr>
            </a:br>
            <a:r>
              <a:rPr lang="en-US" sz="1800" dirty="0" smtClean="0">
                <a:solidFill>
                  <a:srgbClr val="FFFFFF"/>
                </a:solidFill>
              </a:rPr>
              <a:t>-  </a:t>
            </a:r>
            <a:r>
              <a:rPr lang="en-US" sz="1800" dirty="0">
                <a:solidFill>
                  <a:srgbClr val="FFFFFF"/>
                </a:solidFill>
              </a:rPr>
              <a:t>Volume	</a:t>
            </a:r>
            <a:r>
              <a:rPr lang="en-US" sz="1800" dirty="0" smtClean="0">
                <a:solidFill>
                  <a:srgbClr val="FFFFFF"/>
                </a:solidFill>
              </a:rPr>
              <a:t>:	adjust </a:t>
            </a:r>
            <a:r>
              <a:rPr lang="en-US" sz="1800" dirty="0">
                <a:solidFill>
                  <a:srgbClr val="FFFFFF"/>
                </a:solidFill>
              </a:rPr>
              <a:t>overland flow adjusted </a:t>
            </a:r>
            <a:r>
              <a:rPr lang="en-US" sz="1800" dirty="0" smtClean="0">
                <a:solidFill>
                  <a:srgbClr val="FFFFFF"/>
                </a:solidFill>
              </a:rPr>
              <a:t>recharge i.e</a:t>
            </a:r>
            <a:r>
              <a:rPr lang="en-US" sz="1800" dirty="0">
                <a:solidFill>
                  <a:srgbClr val="FFFFFF"/>
                </a:solidFill>
              </a:rPr>
              <a:t>. </a:t>
            </a:r>
            <a:r>
              <a:rPr lang="en-US" sz="1800" dirty="0" smtClean="0">
                <a:solidFill>
                  <a:srgbClr val="FFFFFF"/>
                </a:solidFill>
              </a:rPr>
              <a:t>again </a:t>
            </a:r>
            <a:r>
              <a:rPr lang="en-US" sz="1800" dirty="0" smtClean="0">
                <a:solidFill>
                  <a:srgbClr val="FFFFFF"/>
                </a:solidFill>
              </a:rPr>
              <a:t>CQOF</a:t>
            </a:r>
            <a:br>
              <a:rPr lang="en-US" sz="1800" dirty="0" smtClean="0">
                <a:solidFill>
                  <a:srgbClr val="FFFFFF"/>
                </a:solidFill>
              </a:rPr>
            </a:br>
            <a:r>
              <a:rPr lang="en-US" sz="1800" dirty="0" smtClean="0">
                <a:solidFill>
                  <a:srgbClr val="FFFFFF"/>
                </a:solidFill>
              </a:rPr>
              <a:t>-  </a:t>
            </a:r>
            <a:r>
              <a:rPr lang="en-US" sz="1800" dirty="0" smtClean="0">
                <a:solidFill>
                  <a:srgbClr val="FFFFFF"/>
                </a:solidFill>
              </a:rPr>
              <a:t>Timing</a:t>
            </a:r>
            <a:r>
              <a:rPr lang="en-US" sz="1800" dirty="0">
                <a:solidFill>
                  <a:srgbClr val="FFFFFF"/>
                </a:solidFill>
              </a:rPr>
              <a:t>	</a:t>
            </a:r>
            <a:r>
              <a:rPr lang="en-US" sz="1800" dirty="0" smtClean="0">
                <a:solidFill>
                  <a:srgbClr val="FFFFFF"/>
                </a:solidFill>
              </a:rPr>
              <a:t>:	TG</a:t>
            </a:r>
            <a:br>
              <a:rPr lang="en-US" sz="1800" dirty="0" smtClean="0">
                <a:solidFill>
                  <a:srgbClr val="FFFFFF"/>
                </a:solidFill>
              </a:rPr>
            </a:br>
            <a:r>
              <a:rPr lang="en-US" sz="1800" dirty="0" smtClean="0">
                <a:solidFill>
                  <a:srgbClr val="FFFFFF"/>
                </a:solidFill>
              </a:rPr>
              <a:t>-  </a:t>
            </a:r>
            <a:r>
              <a:rPr lang="en-US" sz="1800" dirty="0" smtClean="0">
                <a:solidFill>
                  <a:srgbClr val="FFFFFF"/>
                </a:solidFill>
              </a:rPr>
              <a:t>Shape</a:t>
            </a:r>
            <a:r>
              <a:rPr lang="en-US" sz="1800" dirty="0">
                <a:solidFill>
                  <a:srgbClr val="FFFFFF"/>
                </a:solidFill>
              </a:rPr>
              <a:t>	</a:t>
            </a:r>
            <a:r>
              <a:rPr lang="en-US" sz="1800" dirty="0" smtClean="0">
                <a:solidFill>
                  <a:srgbClr val="FFFFFF"/>
                </a:solidFill>
              </a:rPr>
              <a:t>:	CKBF</a:t>
            </a:r>
          </a:p>
          <a:p>
            <a:pPr marL="457200" indent="-457200" eaLnBrk="0" hangingPunct="0">
              <a:spcBef>
                <a:spcPts val="600"/>
              </a:spcBef>
              <a:buAutoNum type="arabicPeriod"/>
              <a:tabLst>
                <a:tab pos="452438" algn="l"/>
              </a:tabLst>
            </a:pPr>
            <a:r>
              <a:rPr lang="en-US" dirty="0">
                <a:solidFill>
                  <a:srgbClr val="FFFFFF"/>
                </a:solidFill>
              </a:rPr>
              <a:t>Verify on different data e.g. split-sample </a:t>
            </a:r>
            <a:r>
              <a:rPr lang="en-US" dirty="0" smtClean="0">
                <a:solidFill>
                  <a:srgbClr val="FFFFFF"/>
                </a:solidFill>
              </a:rPr>
              <a:t>test</a:t>
            </a:r>
            <a:r>
              <a:rPr lang="en-US" dirty="0">
                <a:solidFill>
                  <a:srgbClr val="FFFFFF"/>
                </a:solidFill>
              </a:rPr>
              <a:t>	</a:t>
            </a: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4218464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a:buNone/>
            </a:pPr>
            <a:r>
              <a:rPr lang="da-DK" dirty="0" smtClean="0">
                <a:solidFill>
                  <a:srgbClr val="FFFFFF"/>
                </a:solidFill>
              </a:rPr>
              <a:t>NAM </a:t>
            </a:r>
            <a:r>
              <a:rPr lang="da-DK" dirty="0">
                <a:solidFill>
                  <a:srgbClr val="FFFFFF"/>
                </a:solidFill>
              </a:rPr>
              <a:t>simulation, Liver </a:t>
            </a:r>
            <a:r>
              <a:rPr lang="da-DK" dirty="0" err="1" smtClean="0">
                <a:solidFill>
                  <a:srgbClr val="FFFFFF"/>
                </a:solidFill>
              </a:rPr>
              <a:t>creek</a:t>
            </a:r>
            <a:endParaRPr lang="da-DK" dirty="0" smtClean="0">
              <a:solidFill>
                <a:srgbClr val="FFFFFF"/>
              </a:solidFill>
            </a:endParaRPr>
          </a:p>
          <a:p>
            <a:endParaRPr lang="da-DK" dirty="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grpSp>
        <p:nvGrpSpPr>
          <p:cNvPr id="4" name="Group 3"/>
          <p:cNvGrpSpPr>
            <a:grpSpLocks/>
          </p:cNvGrpSpPr>
          <p:nvPr/>
        </p:nvGrpSpPr>
        <p:grpSpPr bwMode="auto">
          <a:xfrm>
            <a:off x="878971" y="1890446"/>
            <a:ext cx="7884880" cy="4426452"/>
            <a:chOff x="492" y="912"/>
            <a:chExt cx="5892" cy="3168"/>
          </a:xfrm>
        </p:grpSpPr>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 y="2346"/>
              <a:ext cx="5886" cy="1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 y="912"/>
              <a:ext cx="5892" cy="1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Footer Placeholder 6"/>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922091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smtClean="0">
                <a:solidFill>
                  <a:srgbClr val="FFFFFF"/>
                </a:solidFill>
              </a:rPr>
              <a:t>Automatic </a:t>
            </a:r>
            <a:r>
              <a:rPr lang="da-DK" dirty="0" err="1" smtClean="0">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a:buNone/>
            </a:pPr>
            <a:r>
              <a:rPr lang="en-GB" dirty="0" smtClean="0">
                <a:solidFill>
                  <a:srgbClr val="FFFFFF"/>
                </a:solidFill>
              </a:rPr>
              <a:t>NAM </a:t>
            </a:r>
            <a:r>
              <a:rPr lang="en-GB" dirty="0">
                <a:solidFill>
                  <a:srgbClr val="FFFFFF"/>
                </a:solidFill>
              </a:rPr>
              <a:t>automatic calibration</a:t>
            </a:r>
          </a:p>
          <a:p>
            <a:endParaRPr lang="en-US" dirty="0" smtClean="0">
              <a:solidFill>
                <a:srgbClr val="FFFFFF"/>
              </a:solidFill>
            </a:endParaRPr>
          </a:p>
          <a:p>
            <a:r>
              <a:rPr lang="en-US" dirty="0" smtClean="0">
                <a:solidFill>
                  <a:srgbClr val="FFFFFF"/>
                </a:solidFill>
              </a:rPr>
              <a:t>Basic </a:t>
            </a:r>
            <a:r>
              <a:rPr lang="en-US" dirty="0">
                <a:solidFill>
                  <a:srgbClr val="FFFFFF"/>
                </a:solidFill>
              </a:rPr>
              <a:t>NAM model (9 parameters)</a:t>
            </a:r>
          </a:p>
          <a:p>
            <a:endParaRPr lang="en-US" dirty="0" smtClean="0">
              <a:solidFill>
                <a:srgbClr val="FFFFFF"/>
              </a:solidFill>
            </a:endParaRPr>
          </a:p>
          <a:p>
            <a:r>
              <a:rPr lang="en-US" dirty="0" smtClean="0">
                <a:solidFill>
                  <a:srgbClr val="FFFFFF"/>
                </a:solidFill>
              </a:rPr>
              <a:t>Multiple </a:t>
            </a:r>
            <a:r>
              <a:rPr lang="en-US" dirty="0">
                <a:solidFill>
                  <a:srgbClr val="FFFFFF"/>
                </a:solidFill>
              </a:rPr>
              <a:t>objectives </a:t>
            </a:r>
            <a:r>
              <a:rPr lang="en-US" dirty="0" err="1" smtClean="0">
                <a:solidFill>
                  <a:srgbClr val="FFFFFF"/>
                </a:solidFill>
              </a:rPr>
              <a:t>optimised</a:t>
            </a:r>
            <a:r>
              <a:rPr lang="en-US" dirty="0" smtClean="0">
                <a:solidFill>
                  <a:srgbClr val="FFFFFF"/>
                </a:solidFill>
              </a:rPr>
              <a:t> simultaneously</a:t>
            </a:r>
          </a:p>
          <a:p>
            <a:pPr lvl="1"/>
            <a:r>
              <a:rPr lang="en-US" dirty="0" smtClean="0">
                <a:solidFill>
                  <a:srgbClr val="FFFFFF"/>
                </a:solidFill>
              </a:rPr>
              <a:t>Water balance</a:t>
            </a:r>
          </a:p>
          <a:p>
            <a:pPr lvl="1"/>
            <a:r>
              <a:rPr lang="en-US" dirty="0" smtClean="0">
                <a:solidFill>
                  <a:srgbClr val="FFFFFF"/>
                </a:solidFill>
              </a:rPr>
              <a:t>Overall </a:t>
            </a:r>
            <a:r>
              <a:rPr lang="en-US" dirty="0">
                <a:solidFill>
                  <a:srgbClr val="FFFFFF"/>
                </a:solidFill>
              </a:rPr>
              <a:t>hydrograph </a:t>
            </a:r>
            <a:r>
              <a:rPr lang="en-US" dirty="0" smtClean="0">
                <a:solidFill>
                  <a:srgbClr val="FFFFFF"/>
                </a:solidFill>
              </a:rPr>
              <a:t>shape</a:t>
            </a:r>
          </a:p>
          <a:p>
            <a:pPr lvl="1"/>
            <a:r>
              <a:rPr lang="en-US" dirty="0" smtClean="0">
                <a:solidFill>
                  <a:srgbClr val="FFFFFF"/>
                </a:solidFill>
              </a:rPr>
              <a:t>Peak flows</a:t>
            </a:r>
          </a:p>
          <a:p>
            <a:pPr lvl="1"/>
            <a:r>
              <a:rPr lang="en-US" dirty="0" smtClean="0">
                <a:solidFill>
                  <a:srgbClr val="FFFFFF"/>
                </a:solidFill>
              </a:rPr>
              <a:t>Low </a:t>
            </a:r>
            <a:r>
              <a:rPr lang="en-US" dirty="0">
                <a:solidFill>
                  <a:srgbClr val="FFFFFF"/>
                </a:solidFill>
              </a:rPr>
              <a:t>flows</a:t>
            </a:r>
          </a:p>
          <a:p>
            <a:endParaRPr lang="en-US" dirty="0" smtClean="0">
              <a:solidFill>
                <a:srgbClr val="FFFFFF"/>
              </a:solidFill>
            </a:endParaRPr>
          </a:p>
          <a:p>
            <a:r>
              <a:rPr lang="en-US" dirty="0" smtClean="0">
                <a:solidFill>
                  <a:srgbClr val="FFFFFF"/>
                </a:solidFill>
              </a:rPr>
              <a:t>Preferably </a:t>
            </a:r>
            <a:r>
              <a:rPr lang="en-US" dirty="0">
                <a:solidFill>
                  <a:srgbClr val="FFFFFF"/>
                </a:solidFill>
              </a:rPr>
              <a:t>use two </a:t>
            </a:r>
            <a:r>
              <a:rPr lang="en-US" dirty="0" err="1" smtClean="0">
                <a:solidFill>
                  <a:srgbClr val="FFFFFF"/>
                </a:solidFill>
              </a:rPr>
              <a:t>optimisation</a:t>
            </a:r>
            <a:r>
              <a:rPr lang="en-US" dirty="0" smtClean="0">
                <a:solidFill>
                  <a:srgbClr val="FFFFFF"/>
                </a:solidFill>
              </a:rPr>
              <a:t> objectives</a:t>
            </a:r>
          </a:p>
          <a:p>
            <a:pPr lvl="1"/>
            <a:r>
              <a:rPr lang="en-US" dirty="0" smtClean="0">
                <a:solidFill>
                  <a:srgbClr val="FFFFFF"/>
                </a:solidFill>
              </a:rPr>
              <a:t>Water balance</a:t>
            </a:r>
          </a:p>
          <a:p>
            <a:pPr lvl="1"/>
            <a:r>
              <a:rPr lang="en-US" dirty="0" smtClean="0">
                <a:solidFill>
                  <a:srgbClr val="FFFFFF"/>
                </a:solidFill>
              </a:rPr>
              <a:t>One </a:t>
            </a:r>
            <a:r>
              <a:rPr lang="en-US" dirty="0">
                <a:solidFill>
                  <a:srgbClr val="FFFFFF"/>
                </a:solidFill>
              </a:rPr>
              <a:t>RMSE objective, according to the purpose of the model</a:t>
            </a: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922091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smtClean="0">
                <a:solidFill>
                  <a:srgbClr val="FFFFFF"/>
                </a:solidFill>
              </a:rPr>
              <a:t>Automatic </a:t>
            </a:r>
            <a:r>
              <a:rPr lang="da-DK" dirty="0" err="1" smtClean="0">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a:buNone/>
            </a:pPr>
            <a:r>
              <a:rPr lang="en-GB" dirty="0" smtClean="0">
                <a:solidFill>
                  <a:srgbClr val="FFFFFF"/>
                </a:solidFill>
              </a:rPr>
              <a:t>NAM </a:t>
            </a:r>
            <a:r>
              <a:rPr lang="en-GB" dirty="0">
                <a:solidFill>
                  <a:srgbClr val="FFFFFF"/>
                </a:solidFill>
              </a:rPr>
              <a:t>automatic calibration</a:t>
            </a:r>
          </a:p>
          <a:p>
            <a:endParaRPr lang="en-US" dirty="0" smtClean="0">
              <a:solidFill>
                <a:srgbClr val="FFFFFF"/>
              </a:solidFill>
            </a:endParaRPr>
          </a:p>
          <a:p>
            <a:r>
              <a:rPr lang="en-US" dirty="0" smtClean="0">
                <a:solidFill>
                  <a:srgbClr val="FFFFFF"/>
                </a:solidFill>
              </a:rPr>
              <a:t>Global </a:t>
            </a:r>
            <a:r>
              <a:rPr lang="en-US" dirty="0" err="1" smtClean="0">
                <a:solidFill>
                  <a:srgbClr val="FFFFFF"/>
                </a:solidFill>
              </a:rPr>
              <a:t>optimisation</a:t>
            </a:r>
            <a:r>
              <a:rPr lang="en-US" dirty="0" smtClean="0">
                <a:solidFill>
                  <a:srgbClr val="FFFFFF"/>
                </a:solidFill>
              </a:rPr>
              <a:t> </a:t>
            </a:r>
            <a:r>
              <a:rPr lang="en-US" dirty="0">
                <a:solidFill>
                  <a:srgbClr val="FFFFFF"/>
                </a:solidFill>
              </a:rPr>
              <a:t>routine: Shuffled Complex Evolution (SCE) </a:t>
            </a:r>
            <a:r>
              <a:rPr lang="en-US" dirty="0" smtClean="0">
                <a:solidFill>
                  <a:srgbClr val="FFFFFF"/>
                </a:solidFill>
              </a:rPr>
              <a:t>algorithm</a:t>
            </a:r>
          </a:p>
          <a:p>
            <a:endParaRPr lang="en-US" dirty="0" smtClean="0">
              <a:solidFill>
                <a:srgbClr val="FFFFFF"/>
              </a:solidFill>
            </a:endParaRPr>
          </a:p>
          <a:p>
            <a:r>
              <a:rPr lang="en-US" dirty="0" smtClean="0">
                <a:solidFill>
                  <a:srgbClr val="FFFFFF"/>
                </a:solidFill>
              </a:rPr>
              <a:t>Efficiency</a:t>
            </a:r>
            <a:r>
              <a:rPr lang="en-US" dirty="0">
                <a:solidFill>
                  <a:srgbClr val="FFFFFF"/>
                </a:solidFill>
              </a:rPr>
              <a:t>: about 2000 model evaluations (typically 1-2 CPU minutes</a:t>
            </a:r>
            <a:r>
              <a:rPr lang="en-US" dirty="0" smtClean="0">
                <a:solidFill>
                  <a:srgbClr val="FFFFFF"/>
                </a:solidFill>
              </a:rPr>
              <a:t>)</a:t>
            </a:r>
          </a:p>
          <a:p>
            <a:endParaRPr lang="en-US" dirty="0" smtClean="0">
              <a:solidFill>
                <a:srgbClr val="FFFFFF"/>
              </a:solidFill>
            </a:endParaRPr>
          </a:p>
          <a:p>
            <a:r>
              <a:rPr lang="en-US" dirty="0" smtClean="0">
                <a:solidFill>
                  <a:srgbClr val="FFFFFF"/>
                </a:solidFill>
              </a:rPr>
              <a:t>Number </a:t>
            </a:r>
            <a:r>
              <a:rPr lang="en-US" dirty="0">
                <a:solidFill>
                  <a:srgbClr val="FFFFFF"/>
                </a:solidFill>
              </a:rPr>
              <a:t>of iterations may be increased if needed</a:t>
            </a:r>
          </a:p>
          <a:p>
            <a:endParaRPr lang="en-US" dirty="0" smtClean="0">
              <a:solidFill>
                <a:srgbClr val="FFFFFF"/>
              </a:solidFill>
            </a:endParaRPr>
          </a:p>
          <a:p>
            <a:r>
              <a:rPr lang="en-US" dirty="0" smtClean="0">
                <a:solidFill>
                  <a:srgbClr val="FFFFFF"/>
                </a:solidFill>
              </a:rPr>
              <a:t>The </a:t>
            </a:r>
            <a:r>
              <a:rPr lang="en-US" dirty="0" err="1" smtClean="0">
                <a:solidFill>
                  <a:srgbClr val="FFFFFF"/>
                </a:solidFill>
              </a:rPr>
              <a:t>optimisation</a:t>
            </a:r>
            <a:r>
              <a:rPr lang="en-US" dirty="0" smtClean="0">
                <a:solidFill>
                  <a:srgbClr val="FFFFFF"/>
                </a:solidFill>
              </a:rPr>
              <a:t> </a:t>
            </a:r>
            <a:r>
              <a:rPr lang="en-US" dirty="0">
                <a:solidFill>
                  <a:srgbClr val="FFFFFF"/>
                </a:solidFill>
              </a:rPr>
              <a:t>process will stop in case convergence is obtained before the last </a:t>
            </a:r>
            <a:r>
              <a:rPr lang="en-US" dirty="0" smtClean="0">
                <a:solidFill>
                  <a:srgbClr val="FFFFFF"/>
                </a:solidFill>
              </a:rPr>
              <a:t>iteration</a:t>
            </a:r>
            <a:r>
              <a:rPr lang="en-US" dirty="0">
                <a:solidFill>
                  <a:srgbClr val="FFFFFF"/>
                </a:solidFill>
              </a:rPr>
              <a:t>	</a:t>
            </a:r>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2360867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smtClean="0">
                <a:solidFill>
                  <a:srgbClr val="FFFFFF"/>
                </a:solidFill>
              </a:rPr>
              <a:t>Automatic </a:t>
            </a:r>
            <a:r>
              <a:rPr lang="da-DK" dirty="0" err="1" smtClean="0">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a:buNone/>
            </a:pPr>
            <a:r>
              <a:rPr lang="en-GB" dirty="0" smtClean="0">
                <a:solidFill>
                  <a:srgbClr val="FFFFFF"/>
                </a:solidFill>
              </a:rPr>
              <a:t>NAM </a:t>
            </a:r>
            <a:r>
              <a:rPr lang="en-GB" dirty="0">
                <a:solidFill>
                  <a:srgbClr val="FFFFFF"/>
                </a:solidFill>
              </a:rPr>
              <a:t>automatic calibration</a:t>
            </a:r>
          </a:p>
          <a:p>
            <a:endParaRPr lang="en-US" dirty="0" smtClean="0">
              <a:solidFill>
                <a:srgbClr val="FFFFFF"/>
              </a:solidFill>
            </a:endParaRPr>
          </a:p>
          <a:p>
            <a:r>
              <a:rPr lang="en-US" dirty="0" smtClean="0">
                <a:solidFill>
                  <a:srgbClr val="FFFFFF"/>
                </a:solidFill>
              </a:rPr>
              <a:t>Results </a:t>
            </a:r>
            <a:r>
              <a:rPr lang="en-US" dirty="0">
                <a:solidFill>
                  <a:srgbClr val="FFFFFF"/>
                </a:solidFill>
              </a:rPr>
              <a:t>for the first months of the simulation depend on initial conditions and may be inaccurate</a:t>
            </a:r>
            <a:endParaRPr lang="en-US" dirty="0" smtClean="0">
              <a:solidFill>
                <a:srgbClr val="FFFFFF"/>
              </a:solidFill>
            </a:endParaRPr>
          </a:p>
          <a:p>
            <a:endParaRPr lang="en-US" dirty="0" smtClean="0">
              <a:solidFill>
                <a:srgbClr val="FFFFFF"/>
              </a:solidFill>
            </a:endParaRPr>
          </a:p>
          <a:p>
            <a:r>
              <a:rPr lang="en-US" dirty="0" smtClean="0">
                <a:solidFill>
                  <a:srgbClr val="FFFFFF"/>
                </a:solidFill>
              </a:rPr>
              <a:t>It </a:t>
            </a:r>
            <a:r>
              <a:rPr lang="en-US" dirty="0">
                <a:solidFill>
                  <a:srgbClr val="FFFFFF"/>
                </a:solidFill>
              </a:rPr>
              <a:t>is hence recommended </a:t>
            </a:r>
            <a:r>
              <a:rPr lang="en-US" dirty="0" smtClean="0">
                <a:solidFill>
                  <a:srgbClr val="FFFFFF"/>
                </a:solidFill>
              </a:rPr>
              <a:t>to:</a:t>
            </a:r>
          </a:p>
          <a:p>
            <a:pPr lvl="1"/>
            <a:r>
              <a:rPr lang="en-US" dirty="0" smtClean="0">
                <a:solidFill>
                  <a:srgbClr val="FFFFFF"/>
                </a:solidFill>
              </a:rPr>
              <a:t>Manually </a:t>
            </a:r>
            <a:r>
              <a:rPr lang="en-US" dirty="0">
                <a:solidFill>
                  <a:srgbClr val="FFFFFF"/>
                </a:solidFill>
              </a:rPr>
              <a:t>adjust initial conditions to best fit the observed </a:t>
            </a:r>
            <a:r>
              <a:rPr lang="en-US" dirty="0" smtClean="0">
                <a:solidFill>
                  <a:srgbClr val="FFFFFF"/>
                </a:solidFill>
              </a:rPr>
              <a:t>data</a:t>
            </a:r>
          </a:p>
          <a:p>
            <a:pPr lvl="1"/>
            <a:r>
              <a:rPr lang="en-US" dirty="0" smtClean="0">
                <a:solidFill>
                  <a:srgbClr val="FFFFFF"/>
                </a:solidFill>
              </a:rPr>
              <a:t>Exclude </a:t>
            </a:r>
            <a:r>
              <a:rPr lang="en-US" dirty="0">
                <a:solidFill>
                  <a:srgbClr val="FFFFFF"/>
                </a:solidFill>
              </a:rPr>
              <a:t>the first months from the optimization </a:t>
            </a:r>
            <a:r>
              <a:rPr lang="en-US" dirty="0" smtClean="0">
                <a:solidFill>
                  <a:srgbClr val="FFFFFF"/>
                </a:solidFill>
              </a:rPr>
              <a:t>evaluation</a:t>
            </a:r>
            <a:r>
              <a:rPr lang="en-US" dirty="0">
                <a:solidFill>
                  <a:srgbClr val="FFFFFF"/>
                </a:solidFill>
              </a:rPr>
              <a:t>	</a:t>
            </a:r>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893770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noChangeArrowheads="1"/>
          </p:cNvSpPr>
          <p:nvPr/>
        </p:nvSpPr>
        <p:spPr bwMode="auto">
          <a:xfrm>
            <a:off x="472050" y="4724400"/>
            <a:ext cx="8229600" cy="1371600"/>
          </a:xfrm>
          <a:prstGeom prst="roundRect">
            <a:avLst>
              <a:gd name="adj" fmla="val 16667"/>
            </a:avLst>
          </a:prstGeom>
          <a:solidFill>
            <a:schemeClr val="bg2"/>
          </a:solidFill>
          <a:ln w="12700">
            <a:solidFill>
              <a:srgbClr val="007A87"/>
            </a:solidFill>
            <a:round/>
            <a:headEnd type="none" w="sm" len="sm"/>
            <a:tailEnd type="none" w="sm" len="sm"/>
          </a:ln>
          <a:effectLst/>
          <a:extLst/>
        </p:spPr>
        <p:txBody>
          <a:bodyPr wrap="none" anchor="ctr"/>
          <a:lstStyle/>
          <a:p>
            <a:endParaRPr lang="da-DK">
              <a:solidFill>
                <a:schemeClr val="accent6"/>
              </a:solidFill>
            </a:endParaRPr>
          </a:p>
        </p:txBody>
      </p:sp>
      <p:sp>
        <p:nvSpPr>
          <p:cNvPr id="2" name="Title 1"/>
          <p:cNvSpPr>
            <a:spLocks noGrp="1"/>
          </p:cNvSpPr>
          <p:nvPr>
            <p:ph type="title"/>
          </p:nvPr>
        </p:nvSpPr>
        <p:spPr/>
        <p:txBody>
          <a:bodyPr/>
          <a:lstStyle/>
          <a:p>
            <a:r>
              <a:rPr lang="da-DK" dirty="0" smtClean="0">
                <a:solidFill>
                  <a:srgbClr val="FFFFFF"/>
                </a:solidFill>
              </a:rPr>
              <a:t>Initial </a:t>
            </a:r>
            <a:r>
              <a:rPr lang="da-DK" dirty="0" err="1" smtClean="0">
                <a:solidFill>
                  <a:srgbClr val="FFFFFF"/>
                </a:solidFill>
              </a:rPr>
              <a:t>Conditions</a:t>
            </a:r>
            <a:endParaRPr lang="da-DK" dirty="0">
              <a:solidFill>
                <a:srgbClr val="FFFFFF"/>
              </a:solidFill>
            </a:endParaRPr>
          </a:p>
        </p:txBody>
      </p:sp>
      <p:sp>
        <p:nvSpPr>
          <p:cNvPr id="3" name="Content Placeholder 2"/>
          <p:cNvSpPr>
            <a:spLocks noGrp="1"/>
          </p:cNvSpPr>
          <p:nvPr>
            <p:ph sz="quarter" idx="13"/>
          </p:nvPr>
        </p:nvSpPr>
        <p:spPr/>
        <p:txBody>
          <a:bodyPr/>
          <a:lstStyle/>
          <a:p>
            <a:pPr marL="0" indent="0">
              <a:buNone/>
            </a:pPr>
            <a:r>
              <a:rPr lang="da-DK" dirty="0" smtClean="0">
                <a:solidFill>
                  <a:srgbClr val="FFFFFF"/>
                </a:solidFill>
              </a:rPr>
              <a:t>Data </a:t>
            </a:r>
            <a:r>
              <a:rPr lang="da-DK" dirty="0" smtClean="0">
                <a:solidFill>
                  <a:srgbClr val="FFFFFF"/>
                </a:solidFill>
              </a:rPr>
              <a:t>to </a:t>
            </a:r>
            <a:r>
              <a:rPr lang="da-DK" dirty="0" err="1" smtClean="0">
                <a:solidFill>
                  <a:srgbClr val="FFFFFF"/>
                </a:solidFill>
              </a:rPr>
              <a:t>be</a:t>
            </a:r>
            <a:r>
              <a:rPr lang="da-DK" dirty="0" smtClean="0">
                <a:solidFill>
                  <a:srgbClr val="FFFFFF"/>
                </a:solidFill>
              </a:rPr>
              <a:t> </a:t>
            </a:r>
            <a:r>
              <a:rPr lang="da-DK" dirty="0" err="1" smtClean="0">
                <a:solidFill>
                  <a:srgbClr val="FFFFFF"/>
                </a:solidFill>
              </a:rPr>
              <a:t>specified</a:t>
            </a:r>
            <a:r>
              <a:rPr lang="da-DK" dirty="0" smtClean="0">
                <a:solidFill>
                  <a:srgbClr val="FFFFFF"/>
                </a:solidFill>
              </a:rPr>
              <a:t>:</a:t>
            </a:r>
          </a:p>
          <a:p>
            <a:endParaRPr lang="da-DK" dirty="0">
              <a:solidFill>
                <a:srgbClr val="FFFFFF"/>
              </a:solidFill>
            </a:endParaRPr>
          </a:p>
          <a:p>
            <a:r>
              <a:rPr lang="en-US" dirty="0">
                <a:solidFill>
                  <a:srgbClr val="FFFFFF"/>
                </a:solidFill>
              </a:rPr>
              <a:t>Initial Water Content of Surface and Root zone storages</a:t>
            </a:r>
          </a:p>
          <a:p>
            <a:r>
              <a:rPr lang="en-US" dirty="0">
                <a:solidFill>
                  <a:srgbClr val="FFFFFF"/>
                </a:solidFill>
              </a:rPr>
              <a:t>Initial values for Overland flow and </a:t>
            </a:r>
            <a:r>
              <a:rPr lang="en-US" dirty="0" smtClean="0">
                <a:solidFill>
                  <a:srgbClr val="FFFFFF"/>
                </a:solidFill>
              </a:rPr>
              <a:t>Interflow</a:t>
            </a:r>
          </a:p>
          <a:p>
            <a:r>
              <a:rPr lang="en-US" dirty="0">
                <a:solidFill>
                  <a:srgbClr val="FFFFFF"/>
                </a:solidFill>
              </a:rPr>
              <a:t>Initial Groundwater Depth ~ Initial </a:t>
            </a:r>
            <a:r>
              <a:rPr lang="en-US" dirty="0" err="1" smtClean="0">
                <a:solidFill>
                  <a:srgbClr val="FFFFFF"/>
                </a:solidFill>
              </a:rPr>
              <a:t>baseflow</a:t>
            </a:r>
            <a:endParaRPr lang="en-US" dirty="0" smtClean="0">
              <a:solidFill>
                <a:srgbClr val="FFFFFF"/>
              </a:solidFill>
            </a:endParaRPr>
          </a:p>
          <a:p>
            <a:pPr marL="0" indent="0"/>
            <a:endParaRPr lang="en-US" dirty="0">
              <a:solidFill>
                <a:srgbClr val="FFFFFF"/>
              </a:solidFill>
            </a:endParaRP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6" name="Text Box 6"/>
          <p:cNvSpPr txBox="1">
            <a:spLocks noChangeArrowheads="1"/>
          </p:cNvSpPr>
          <p:nvPr/>
        </p:nvSpPr>
        <p:spPr bwMode="auto">
          <a:xfrm>
            <a:off x="990600" y="4953000"/>
            <a:ext cx="7467600" cy="701675"/>
          </a:xfrm>
          <a:prstGeom prst="rect">
            <a:avLst/>
          </a:prstGeom>
          <a:solidFill>
            <a:schemeClr val="bg2"/>
          </a:solidFill>
          <a:ln>
            <a:noFill/>
          </a:ln>
          <a:effectLst/>
          <a:extLst/>
        </p:spPr>
        <p:txBody>
          <a:bodyPr>
            <a:spAutoFit/>
          </a:bodyPr>
          <a:lstStyle>
            <a:lvl1pPr defTabSz="762000">
              <a:defRPr>
                <a:solidFill>
                  <a:schemeClr val="tx1"/>
                </a:solidFill>
                <a:latin typeface="Arial" pitchFamily="34" charset="0"/>
              </a:defRPr>
            </a:lvl1pPr>
            <a:lvl2pPr marL="571500" defTabSz="762000">
              <a:defRPr>
                <a:solidFill>
                  <a:schemeClr val="tx1"/>
                </a:solidFill>
                <a:latin typeface="Arial" pitchFamily="34" charset="0"/>
              </a:defRPr>
            </a:lvl2pPr>
            <a:lvl3pPr marL="1143000" defTabSz="762000">
              <a:defRPr>
                <a:solidFill>
                  <a:schemeClr val="tx1"/>
                </a:solidFill>
                <a:latin typeface="Arial" pitchFamily="34" charset="0"/>
              </a:defRPr>
            </a:lvl3pPr>
            <a:lvl4pPr marL="1714500" defTabSz="762000">
              <a:defRPr>
                <a:solidFill>
                  <a:schemeClr val="tx1"/>
                </a:solidFill>
                <a:latin typeface="Arial" pitchFamily="34" charset="0"/>
              </a:defRPr>
            </a:lvl4pPr>
            <a:lvl5pPr marL="2286000" defTabSz="762000">
              <a:defRPr>
                <a:solidFill>
                  <a:schemeClr val="tx1"/>
                </a:solidFill>
                <a:latin typeface="Arial" pitchFamily="34" charset="0"/>
              </a:defRPr>
            </a:lvl5pPr>
            <a:lvl6pPr marL="2743200" defTabSz="762000" fontAlgn="base">
              <a:spcBef>
                <a:spcPct val="0"/>
              </a:spcBef>
              <a:spcAft>
                <a:spcPct val="0"/>
              </a:spcAft>
              <a:defRPr>
                <a:solidFill>
                  <a:schemeClr val="tx1"/>
                </a:solidFill>
                <a:latin typeface="Arial" pitchFamily="34" charset="0"/>
              </a:defRPr>
            </a:lvl6pPr>
            <a:lvl7pPr marL="3200400" defTabSz="762000" fontAlgn="base">
              <a:spcBef>
                <a:spcPct val="0"/>
              </a:spcBef>
              <a:spcAft>
                <a:spcPct val="0"/>
              </a:spcAft>
              <a:defRPr>
                <a:solidFill>
                  <a:schemeClr val="tx1"/>
                </a:solidFill>
                <a:latin typeface="Arial" pitchFamily="34" charset="0"/>
              </a:defRPr>
            </a:lvl7pPr>
            <a:lvl8pPr marL="3657600" defTabSz="762000" fontAlgn="base">
              <a:spcBef>
                <a:spcPct val="0"/>
              </a:spcBef>
              <a:spcAft>
                <a:spcPct val="0"/>
              </a:spcAft>
              <a:defRPr>
                <a:solidFill>
                  <a:schemeClr val="tx1"/>
                </a:solidFill>
                <a:latin typeface="Arial" pitchFamily="34" charset="0"/>
              </a:defRPr>
            </a:lvl8pPr>
            <a:lvl9pPr marL="4114800" defTabSz="762000" fontAlgn="base">
              <a:spcBef>
                <a:spcPct val="0"/>
              </a:spcBef>
              <a:spcAft>
                <a:spcPct val="0"/>
              </a:spcAft>
              <a:defRPr>
                <a:solidFill>
                  <a:schemeClr val="tx1"/>
                </a:solidFill>
                <a:latin typeface="Arial" pitchFamily="34" charset="0"/>
              </a:defRPr>
            </a:lvl9pPr>
          </a:lstStyle>
          <a:p>
            <a:pPr eaLnBrk="0" hangingPunct="0">
              <a:spcBef>
                <a:spcPct val="50000"/>
              </a:spcBef>
            </a:pPr>
            <a:r>
              <a:rPr lang="en-GB" smtClean="0">
                <a:solidFill>
                  <a:schemeClr val="accent6"/>
                </a:solidFill>
                <a:latin typeface="Arial"/>
              </a:rPr>
              <a:t>Recommended to disregard the first half year or so of the results to eliminate erroneous Initial Conditions!</a:t>
            </a:r>
            <a:endParaRPr lang="en-GB" dirty="0">
              <a:solidFill>
                <a:schemeClr val="accent6"/>
              </a:solidFill>
              <a:latin typeface="Aria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257610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smtClean="0">
                <a:solidFill>
                  <a:srgbClr val="FFFFFF"/>
                </a:solidFill>
              </a:rPr>
              <a:t>Automatic </a:t>
            </a:r>
            <a:r>
              <a:rPr lang="da-DK" dirty="0" err="1" smtClean="0">
                <a:solidFill>
                  <a:srgbClr val="FFFFFF"/>
                </a:solidFill>
              </a:rPr>
              <a:t>Calibration</a:t>
            </a:r>
            <a:endParaRPr lang="da-DK" dirty="0">
              <a:solidFill>
                <a:srgbClr val="FFFFFF"/>
              </a:solidFill>
            </a:endParaRPr>
          </a:p>
        </p:txBody>
      </p:sp>
      <p:sp>
        <p:nvSpPr>
          <p:cNvPr id="6" name="Content Placeholder 5"/>
          <p:cNvSpPr>
            <a:spLocks noGrp="1"/>
          </p:cNvSpPr>
          <p:nvPr>
            <p:ph sz="quarter" idx="13"/>
          </p:nvPr>
        </p:nvSpPr>
        <p:spPr/>
        <p:txBody>
          <a:bodyPr/>
          <a:lstStyle/>
          <a:p>
            <a:pPr marL="0" indent="0">
              <a:buNone/>
            </a:pPr>
            <a:r>
              <a:rPr lang="en-GB" dirty="0" smtClean="0">
                <a:solidFill>
                  <a:srgbClr val="FFFFFF"/>
                </a:solidFill>
              </a:rPr>
              <a:t>NAM </a:t>
            </a:r>
            <a:r>
              <a:rPr lang="en-GB" dirty="0" smtClean="0">
                <a:solidFill>
                  <a:srgbClr val="FFFFFF"/>
                </a:solidFill>
              </a:rPr>
              <a:t>automatic calibration</a:t>
            </a:r>
          </a:p>
          <a:p>
            <a:endParaRPr lang="en-US" dirty="0" smtClean="0">
              <a:solidFill>
                <a:srgbClr val="FFFFFF"/>
              </a:solidFill>
            </a:endParaRPr>
          </a:p>
          <a:p>
            <a:endParaRPr lang="en-US" dirty="0">
              <a:solidFill>
                <a:srgbClr val="FFFFFF"/>
              </a:solidFill>
            </a:endParaRPr>
          </a:p>
          <a:p>
            <a:r>
              <a:rPr lang="en-US" dirty="0" smtClean="0">
                <a:solidFill>
                  <a:srgbClr val="FFFFFF"/>
                </a:solidFill>
              </a:rPr>
              <a:t>After </a:t>
            </a:r>
            <a:r>
              <a:rPr lang="en-US" dirty="0" smtClean="0">
                <a:solidFill>
                  <a:srgbClr val="FFFFFF"/>
                </a:solidFill>
              </a:rPr>
              <a:t>auto-calibration, </a:t>
            </a:r>
            <a:r>
              <a:rPr lang="en-US" dirty="0" smtClean="0">
                <a:solidFill>
                  <a:srgbClr val="FFFFFF"/>
                </a:solidFill>
              </a:rPr>
              <a:t/>
            </a:r>
            <a:br>
              <a:rPr lang="en-US" dirty="0" smtClean="0">
                <a:solidFill>
                  <a:srgbClr val="FFFFFF"/>
                </a:solidFill>
              </a:rPr>
            </a:br>
            <a:r>
              <a:rPr lang="en-US" dirty="0" smtClean="0">
                <a:solidFill>
                  <a:srgbClr val="FFFFFF"/>
                </a:solidFill>
              </a:rPr>
              <a:t>check </a:t>
            </a:r>
            <a:r>
              <a:rPr lang="en-US" dirty="0" smtClean="0">
                <a:solidFill>
                  <a:srgbClr val="FFFFFF"/>
                </a:solidFill>
              </a:rPr>
              <a:t>the calibration </a:t>
            </a:r>
            <a:r>
              <a:rPr lang="en-US" dirty="0" smtClean="0">
                <a:solidFill>
                  <a:srgbClr val="FFFFFF"/>
                </a:solidFill>
              </a:rPr>
              <a:t/>
            </a:r>
            <a:br>
              <a:rPr lang="en-US" dirty="0" smtClean="0">
                <a:solidFill>
                  <a:srgbClr val="FFFFFF"/>
                </a:solidFill>
              </a:rPr>
            </a:br>
            <a:r>
              <a:rPr lang="en-US" dirty="0" smtClean="0">
                <a:solidFill>
                  <a:srgbClr val="FFFFFF"/>
                </a:solidFill>
              </a:rPr>
              <a:t>plot </a:t>
            </a:r>
            <a:r>
              <a:rPr lang="en-US" dirty="0" smtClean="0">
                <a:solidFill>
                  <a:srgbClr val="FFFFFF"/>
                </a:solidFill>
              </a:rPr>
              <a:t>:</a:t>
            </a:r>
            <a:endParaRPr lang="en-GB" dirty="0">
              <a:solidFill>
                <a:srgbClr val="FFFFFF"/>
              </a:solidFill>
            </a:endParaRPr>
          </a:p>
        </p:txBody>
      </p:sp>
      <p:pic>
        <p:nvPicPr>
          <p:cNvPr id="7" name="Picture 2" descr="Liver Resul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7678" y="1762992"/>
            <a:ext cx="5642476" cy="236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Liver Result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7678" y="4184239"/>
            <a:ext cx="5648826" cy="2245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855032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smtClean="0">
                <a:solidFill>
                  <a:srgbClr val="FFFFFF"/>
                </a:solidFill>
              </a:rPr>
              <a:t>Automatic </a:t>
            </a:r>
            <a:r>
              <a:rPr lang="da-DK" dirty="0" err="1" smtClean="0">
                <a:solidFill>
                  <a:srgbClr val="FFFFFF"/>
                </a:solidFill>
              </a:rPr>
              <a:t>Calibration</a:t>
            </a:r>
            <a:endParaRPr lang="da-DK" dirty="0">
              <a:solidFill>
                <a:srgbClr val="FFFFFF"/>
              </a:solidFill>
            </a:endParaRPr>
          </a:p>
        </p:txBody>
      </p:sp>
      <p:sp>
        <p:nvSpPr>
          <p:cNvPr id="6" name="Content Placeholder 5"/>
          <p:cNvSpPr>
            <a:spLocks noGrp="1"/>
          </p:cNvSpPr>
          <p:nvPr>
            <p:ph sz="quarter" idx="13"/>
          </p:nvPr>
        </p:nvSpPr>
        <p:spPr/>
        <p:txBody>
          <a:bodyPr/>
          <a:lstStyle/>
          <a:p>
            <a:pPr marL="0" indent="0">
              <a:buNone/>
            </a:pPr>
            <a:r>
              <a:rPr lang="en-GB" dirty="0" smtClean="0">
                <a:solidFill>
                  <a:srgbClr val="FFFFFF"/>
                </a:solidFill>
              </a:rPr>
              <a:t>NAM </a:t>
            </a:r>
            <a:r>
              <a:rPr lang="en-GB" dirty="0" smtClean="0">
                <a:solidFill>
                  <a:srgbClr val="FFFFFF"/>
                </a:solidFill>
              </a:rPr>
              <a:t>automatic </a:t>
            </a:r>
            <a:r>
              <a:rPr lang="en-GB" dirty="0" smtClean="0">
                <a:solidFill>
                  <a:srgbClr val="FFFFFF"/>
                </a:solidFill>
              </a:rPr>
              <a:t>calibration</a:t>
            </a:r>
          </a:p>
          <a:p>
            <a:pPr marL="0" indent="0">
              <a:buNone/>
            </a:pPr>
            <a:endParaRPr lang="en-GB" dirty="0" smtClean="0">
              <a:solidFill>
                <a:srgbClr val="FFFFFF"/>
              </a:solidFill>
            </a:endParaRPr>
          </a:p>
          <a:p>
            <a:r>
              <a:rPr lang="en-US" dirty="0">
                <a:solidFill>
                  <a:srgbClr val="FFFFFF"/>
                </a:solidFill>
              </a:rPr>
              <a:t>Also check *_Autocal.txt file : contains calculated parameters for each iteration</a:t>
            </a:r>
            <a:endParaRPr lang="en-GB" dirty="0">
              <a:solidFill>
                <a:srgbClr val="FFFFFF"/>
              </a:solidFill>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60" y="2860527"/>
            <a:ext cx="8717551" cy="2662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2779445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smtClean="0">
                <a:solidFill>
                  <a:srgbClr val="FFFFFF"/>
                </a:solidFill>
              </a:rPr>
              <a:t>Automatic </a:t>
            </a:r>
            <a:r>
              <a:rPr lang="da-DK" dirty="0" err="1" smtClean="0">
                <a:solidFill>
                  <a:srgbClr val="FFFFFF"/>
                </a:solidFill>
              </a:rPr>
              <a:t>Calibration</a:t>
            </a:r>
            <a:endParaRPr lang="da-DK" dirty="0">
              <a:solidFill>
                <a:srgbClr val="FFFFFF"/>
              </a:solidFill>
            </a:endParaRPr>
          </a:p>
        </p:txBody>
      </p:sp>
      <p:sp>
        <p:nvSpPr>
          <p:cNvPr id="6" name="Content Placeholder 5"/>
          <p:cNvSpPr>
            <a:spLocks noGrp="1"/>
          </p:cNvSpPr>
          <p:nvPr>
            <p:ph sz="quarter" idx="13"/>
          </p:nvPr>
        </p:nvSpPr>
        <p:spPr/>
        <p:txBody>
          <a:bodyPr/>
          <a:lstStyle/>
          <a:p>
            <a:pPr marL="0" indent="0">
              <a:buNone/>
            </a:pPr>
            <a:r>
              <a:rPr lang="en-GB" dirty="0" smtClean="0">
                <a:solidFill>
                  <a:srgbClr val="FFFFFF"/>
                </a:solidFill>
              </a:rPr>
              <a:t>NAM </a:t>
            </a:r>
            <a:r>
              <a:rPr lang="en-GB" dirty="0" smtClean="0">
                <a:solidFill>
                  <a:srgbClr val="FFFFFF"/>
                </a:solidFill>
              </a:rPr>
              <a:t>automatic calibration</a:t>
            </a:r>
          </a:p>
          <a:p>
            <a:r>
              <a:rPr lang="en-US" dirty="0">
                <a:solidFill>
                  <a:srgbClr val="FFFFFF"/>
                </a:solidFill>
              </a:rPr>
              <a:t>Also check RRStat.txt file : contains annual summaries</a:t>
            </a:r>
            <a:endParaRPr lang="en-GB" dirty="0">
              <a:solidFill>
                <a:srgbClr val="FFFFFF"/>
              </a:solidFill>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118" y="1978864"/>
            <a:ext cx="8553450" cy="447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83311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smtClean="0">
                <a:solidFill>
                  <a:srgbClr val="FFFFFF"/>
                </a:solidFill>
              </a:rPr>
              <a:t>Automatic </a:t>
            </a:r>
            <a:r>
              <a:rPr lang="da-DK" dirty="0" err="1" smtClean="0">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endParaRPr lang="da-DK" dirty="0" smtClean="0">
              <a:solidFill>
                <a:srgbClr val="FFFFFF"/>
              </a:solidFill>
            </a:endParaRPr>
          </a:p>
          <a:p>
            <a:pPr marL="0" indent="0">
              <a:buNone/>
            </a:pPr>
            <a:r>
              <a:rPr lang="en-GB" dirty="0">
                <a:solidFill>
                  <a:srgbClr val="FFFFFF"/>
                </a:solidFill>
              </a:rPr>
              <a:t>NAM automatic calibration</a:t>
            </a:r>
          </a:p>
          <a:p>
            <a:endParaRPr lang="en-US" dirty="0" smtClean="0">
              <a:solidFill>
                <a:srgbClr val="FFFFFF"/>
              </a:solidFill>
            </a:endParaRPr>
          </a:p>
          <a:p>
            <a:pPr marL="0" indent="0">
              <a:buNone/>
            </a:pPr>
            <a:r>
              <a:rPr lang="en-US" dirty="0" smtClean="0">
                <a:solidFill>
                  <a:srgbClr val="FFFFFF"/>
                </a:solidFill>
              </a:rPr>
              <a:t>Remarks:</a:t>
            </a:r>
            <a:endParaRPr lang="en-US" dirty="0" smtClean="0">
              <a:solidFill>
                <a:srgbClr val="FFFFFF"/>
              </a:solidFill>
            </a:endParaRPr>
          </a:p>
          <a:p>
            <a:endParaRPr lang="en-US" dirty="0" smtClean="0">
              <a:solidFill>
                <a:srgbClr val="FFFFFF"/>
              </a:solidFill>
            </a:endParaRPr>
          </a:p>
          <a:p>
            <a:r>
              <a:rPr lang="en-US" dirty="0" smtClean="0">
                <a:solidFill>
                  <a:srgbClr val="FFFFFF"/>
                </a:solidFill>
              </a:rPr>
              <a:t>All NAM calibrated parameters are updated at the end of the auto-calibration </a:t>
            </a:r>
            <a:r>
              <a:rPr lang="en-US" dirty="0" smtClean="0">
                <a:solidFill>
                  <a:srgbClr val="FFFFFF"/>
                </a:solidFill>
              </a:rPr>
              <a:t>process</a:t>
            </a:r>
            <a:endParaRPr lang="en-US" dirty="0" smtClean="0">
              <a:solidFill>
                <a:srgbClr val="FFFFFF"/>
              </a:solidFill>
            </a:endParaRPr>
          </a:p>
          <a:p>
            <a:endParaRPr lang="en-US" dirty="0">
              <a:solidFill>
                <a:srgbClr val="FFFFFF"/>
              </a:solidFill>
            </a:endParaRPr>
          </a:p>
          <a:p>
            <a:r>
              <a:rPr lang="en-US" dirty="0" smtClean="0">
                <a:solidFill>
                  <a:srgbClr val="FFFFFF"/>
                </a:solidFill>
              </a:rPr>
              <a:t>You hence need to close and re-open the file to work with new parameters’ </a:t>
            </a:r>
            <a:r>
              <a:rPr lang="en-US" dirty="0" smtClean="0">
                <a:solidFill>
                  <a:srgbClr val="FFFFFF"/>
                </a:solidFill>
              </a:rPr>
              <a:t>values</a:t>
            </a:r>
            <a:r>
              <a:rPr lang="en-US" dirty="0">
                <a:solidFill>
                  <a:srgbClr val="FFFFFF"/>
                </a:solidFill>
              </a:rPr>
              <a:t>	</a:t>
            </a:r>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3154619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solidFill>
                  <a:srgbClr val="FFFFFF"/>
                </a:solidFill>
              </a:rPr>
              <a:t>NAM Model </a:t>
            </a:r>
            <a:r>
              <a:rPr lang="da-DK" dirty="0" err="1" smtClean="0">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a:buNone/>
            </a:pPr>
            <a:r>
              <a:rPr lang="en-US" dirty="0" smtClean="0">
                <a:solidFill>
                  <a:srgbClr val="FFFFFF"/>
                </a:solidFill>
              </a:rPr>
              <a:t>Most </a:t>
            </a:r>
            <a:r>
              <a:rPr lang="en-US" dirty="0">
                <a:solidFill>
                  <a:srgbClr val="FFFFFF"/>
                </a:solidFill>
              </a:rPr>
              <a:t>NAM </a:t>
            </a:r>
            <a:r>
              <a:rPr lang="en-US" dirty="0" smtClean="0">
                <a:solidFill>
                  <a:srgbClr val="FFFFFF"/>
                </a:solidFill>
              </a:rPr>
              <a:t>parameters </a:t>
            </a:r>
            <a:r>
              <a:rPr lang="en-US" dirty="0">
                <a:solidFill>
                  <a:srgbClr val="FFFFFF"/>
                </a:solidFill>
              </a:rPr>
              <a:t>of empirical nature</a:t>
            </a:r>
            <a:br>
              <a:rPr lang="en-US" dirty="0">
                <a:solidFill>
                  <a:srgbClr val="FFFFFF"/>
                </a:solidFill>
              </a:rPr>
            </a:br>
            <a:r>
              <a:rPr lang="en-US" dirty="0">
                <a:solidFill>
                  <a:srgbClr val="FFFFFF"/>
                </a:solidFill>
              </a:rPr>
              <a:t>=&gt; values must be determined by </a:t>
            </a:r>
            <a:r>
              <a:rPr lang="en-US" dirty="0" smtClean="0">
                <a:solidFill>
                  <a:srgbClr val="FFFFFF"/>
                </a:solidFill>
              </a:rPr>
              <a:t>calibration:</a:t>
            </a:r>
            <a:endParaRPr lang="da-DK" dirty="0" smtClean="0">
              <a:solidFill>
                <a:srgbClr val="FFFFFF"/>
              </a:solidFill>
            </a:endParaRPr>
          </a:p>
          <a:p>
            <a:endParaRPr lang="da-DK" dirty="0">
              <a:solidFill>
                <a:srgbClr val="FFFFFF"/>
              </a:solidFill>
            </a:endParaRPr>
          </a:p>
          <a:p>
            <a:pPr>
              <a:buFont typeface="Arial" pitchFamily="34" charset="0"/>
              <a:buChar char="•"/>
            </a:pPr>
            <a:r>
              <a:rPr lang="en-US" dirty="0">
                <a:solidFill>
                  <a:srgbClr val="FFFFFF"/>
                </a:solidFill>
              </a:rPr>
              <a:t>Water balance in system </a:t>
            </a:r>
          </a:p>
          <a:p>
            <a:pPr>
              <a:buFont typeface="Arial" pitchFamily="34" charset="0"/>
              <a:buChar char="•"/>
            </a:pPr>
            <a:r>
              <a:rPr lang="en-US" dirty="0">
                <a:solidFill>
                  <a:srgbClr val="FFFFFF"/>
                </a:solidFill>
              </a:rPr>
              <a:t>Runoff hydrographs, peak and shape </a:t>
            </a:r>
          </a:p>
          <a:p>
            <a:pPr>
              <a:buFont typeface="Arial" pitchFamily="34" charset="0"/>
              <a:buChar char="•"/>
            </a:pPr>
            <a:r>
              <a:rPr lang="en-US" dirty="0">
                <a:solidFill>
                  <a:srgbClr val="FFFFFF"/>
                </a:solidFill>
              </a:rPr>
              <a:t>Comparison of </a:t>
            </a:r>
            <a:r>
              <a:rPr lang="en-US" dirty="0" smtClean="0">
                <a:solidFill>
                  <a:srgbClr val="FFFFFF"/>
                </a:solidFill>
              </a:rPr>
              <a:t>runoff </a:t>
            </a:r>
            <a:r>
              <a:rPr lang="en-US" dirty="0">
                <a:solidFill>
                  <a:srgbClr val="FFFFFF"/>
                </a:solidFill>
              </a:rPr>
              <a:t>results with observations</a:t>
            </a:r>
          </a:p>
          <a:p>
            <a:pPr marL="0" indent="0"/>
            <a:endParaRPr lang="en-US" dirty="0">
              <a:solidFill>
                <a:srgbClr val="FFFFFF"/>
              </a:solidFill>
            </a:endParaRP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5" name="AutoShape 3"/>
          <p:cNvSpPr>
            <a:spLocks noChangeArrowheads="1"/>
          </p:cNvSpPr>
          <p:nvPr/>
        </p:nvSpPr>
        <p:spPr bwMode="auto">
          <a:xfrm>
            <a:off x="472050" y="4724400"/>
            <a:ext cx="8229600" cy="1371600"/>
          </a:xfrm>
          <a:prstGeom prst="roundRect">
            <a:avLst>
              <a:gd name="adj" fmla="val 16667"/>
            </a:avLst>
          </a:prstGeom>
          <a:solidFill>
            <a:schemeClr val="bg2"/>
          </a:solidFill>
          <a:ln w="12700">
            <a:solidFill>
              <a:srgbClr val="007A87"/>
            </a:solidFill>
            <a:round/>
            <a:headEnd type="none" w="sm" len="sm"/>
            <a:tailEnd type="none" w="sm" len="sm"/>
          </a:ln>
          <a:effectLst/>
          <a:extLst/>
        </p:spPr>
        <p:txBody>
          <a:bodyPr wrap="none" anchor="ctr"/>
          <a:lstStyle/>
          <a:p>
            <a:endParaRPr lang="da-DK">
              <a:solidFill>
                <a:schemeClr val="accent6"/>
              </a:solidFill>
            </a:endParaRPr>
          </a:p>
        </p:txBody>
      </p:sp>
      <p:sp>
        <p:nvSpPr>
          <p:cNvPr id="6" name="Text Box 6"/>
          <p:cNvSpPr txBox="1">
            <a:spLocks noChangeArrowheads="1"/>
          </p:cNvSpPr>
          <p:nvPr/>
        </p:nvSpPr>
        <p:spPr bwMode="auto">
          <a:xfrm>
            <a:off x="990600" y="4953000"/>
            <a:ext cx="7467600" cy="707886"/>
          </a:xfrm>
          <a:prstGeom prst="rect">
            <a:avLst/>
          </a:prstGeom>
          <a:solidFill>
            <a:schemeClr val="bg2"/>
          </a:solidFill>
          <a:ln>
            <a:noFill/>
          </a:ln>
          <a:effectLst/>
          <a:extLst/>
        </p:spPr>
        <p:txBody>
          <a:bodyPr>
            <a:spAutoFit/>
          </a:bodyPr>
          <a:lstStyle>
            <a:lvl1pPr defTabSz="762000">
              <a:defRPr>
                <a:solidFill>
                  <a:schemeClr val="tx1"/>
                </a:solidFill>
                <a:latin typeface="Arial" pitchFamily="34" charset="0"/>
              </a:defRPr>
            </a:lvl1pPr>
            <a:lvl2pPr marL="571500" defTabSz="762000">
              <a:defRPr>
                <a:solidFill>
                  <a:schemeClr val="tx1"/>
                </a:solidFill>
                <a:latin typeface="Arial" pitchFamily="34" charset="0"/>
              </a:defRPr>
            </a:lvl2pPr>
            <a:lvl3pPr marL="1143000" defTabSz="762000">
              <a:defRPr>
                <a:solidFill>
                  <a:schemeClr val="tx1"/>
                </a:solidFill>
                <a:latin typeface="Arial" pitchFamily="34" charset="0"/>
              </a:defRPr>
            </a:lvl3pPr>
            <a:lvl4pPr marL="1714500" defTabSz="762000">
              <a:defRPr>
                <a:solidFill>
                  <a:schemeClr val="tx1"/>
                </a:solidFill>
                <a:latin typeface="Arial" pitchFamily="34" charset="0"/>
              </a:defRPr>
            </a:lvl4pPr>
            <a:lvl5pPr marL="2286000" defTabSz="762000">
              <a:defRPr>
                <a:solidFill>
                  <a:schemeClr val="tx1"/>
                </a:solidFill>
                <a:latin typeface="Arial" pitchFamily="34" charset="0"/>
              </a:defRPr>
            </a:lvl5pPr>
            <a:lvl6pPr marL="2743200" defTabSz="762000" fontAlgn="base">
              <a:spcBef>
                <a:spcPct val="0"/>
              </a:spcBef>
              <a:spcAft>
                <a:spcPct val="0"/>
              </a:spcAft>
              <a:defRPr>
                <a:solidFill>
                  <a:schemeClr val="tx1"/>
                </a:solidFill>
                <a:latin typeface="Arial" pitchFamily="34" charset="0"/>
              </a:defRPr>
            </a:lvl6pPr>
            <a:lvl7pPr marL="3200400" defTabSz="762000" fontAlgn="base">
              <a:spcBef>
                <a:spcPct val="0"/>
              </a:spcBef>
              <a:spcAft>
                <a:spcPct val="0"/>
              </a:spcAft>
              <a:defRPr>
                <a:solidFill>
                  <a:schemeClr val="tx1"/>
                </a:solidFill>
                <a:latin typeface="Arial" pitchFamily="34" charset="0"/>
              </a:defRPr>
            </a:lvl7pPr>
            <a:lvl8pPr marL="3657600" defTabSz="762000" fontAlgn="base">
              <a:spcBef>
                <a:spcPct val="0"/>
              </a:spcBef>
              <a:spcAft>
                <a:spcPct val="0"/>
              </a:spcAft>
              <a:defRPr>
                <a:solidFill>
                  <a:schemeClr val="tx1"/>
                </a:solidFill>
                <a:latin typeface="Arial" pitchFamily="34" charset="0"/>
              </a:defRPr>
            </a:lvl8pPr>
            <a:lvl9pPr marL="4114800" defTabSz="762000" fontAlgn="base">
              <a:spcBef>
                <a:spcPct val="0"/>
              </a:spcBef>
              <a:spcAft>
                <a:spcPct val="0"/>
              </a:spcAft>
              <a:defRPr>
                <a:solidFill>
                  <a:schemeClr val="tx1"/>
                </a:solidFill>
                <a:latin typeface="Arial" pitchFamily="34" charset="0"/>
              </a:defRPr>
            </a:lvl9pPr>
          </a:lstStyle>
          <a:p>
            <a:pPr eaLnBrk="0" hangingPunct="0">
              <a:spcBef>
                <a:spcPct val="50000"/>
              </a:spcBef>
            </a:pPr>
            <a:r>
              <a:rPr lang="en-GB" smtClean="0">
                <a:solidFill>
                  <a:schemeClr val="accent6"/>
                </a:solidFill>
                <a:latin typeface="Arial"/>
              </a:rPr>
              <a:t>Generally recommended to change only one parameter between each run - to discern the effect !</a:t>
            </a:r>
            <a:endParaRPr lang="en-GB" dirty="0">
              <a:solidFill>
                <a:schemeClr val="accent6"/>
              </a:solidFill>
              <a:latin typeface="Aria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902927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noChangeArrowheads="1"/>
          </p:cNvSpPr>
          <p:nvPr/>
        </p:nvSpPr>
        <p:spPr bwMode="auto">
          <a:xfrm>
            <a:off x="472050" y="4888784"/>
            <a:ext cx="8229600" cy="1371600"/>
          </a:xfrm>
          <a:prstGeom prst="roundRect">
            <a:avLst>
              <a:gd name="adj" fmla="val 16667"/>
            </a:avLst>
          </a:prstGeom>
          <a:solidFill>
            <a:schemeClr val="bg2"/>
          </a:solidFill>
          <a:ln w="12700">
            <a:solidFill>
              <a:srgbClr val="007A87"/>
            </a:solidFill>
            <a:round/>
            <a:headEnd type="none" w="sm" len="sm"/>
            <a:tailEnd type="none" w="sm" len="sm"/>
          </a:ln>
          <a:effectLst/>
          <a:extLst/>
        </p:spPr>
        <p:txBody>
          <a:bodyPr wrap="none" anchor="ctr"/>
          <a:lstStyle/>
          <a:p>
            <a:endParaRPr lang="da-DK">
              <a:solidFill>
                <a:schemeClr val="accent6"/>
              </a:solidFill>
            </a:endParaRPr>
          </a:p>
        </p:txBody>
      </p:sp>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452438" indent="-452438">
              <a:buNone/>
              <a:tabLst>
                <a:tab pos="452438" algn="l"/>
              </a:tabLst>
            </a:pPr>
            <a:r>
              <a:rPr lang="en-GB" dirty="0" smtClean="0">
                <a:solidFill>
                  <a:srgbClr val="FFFFFF"/>
                </a:solidFill>
              </a:rPr>
              <a:t>A.	Manual </a:t>
            </a:r>
            <a:r>
              <a:rPr lang="en-GB" dirty="0" smtClean="0">
                <a:solidFill>
                  <a:srgbClr val="FFFFFF"/>
                </a:solidFill>
              </a:rPr>
              <a:t>step-by-step </a:t>
            </a:r>
            <a:r>
              <a:rPr lang="en-GB" dirty="0">
                <a:solidFill>
                  <a:srgbClr val="FFFFFF"/>
                </a:solidFill>
              </a:rPr>
              <a:t>procedure </a:t>
            </a:r>
            <a:r>
              <a:rPr lang="en-GB" dirty="0" smtClean="0">
                <a:solidFill>
                  <a:srgbClr val="FFFFFF"/>
                </a:solidFill>
              </a:rPr>
              <a:t>(</a:t>
            </a:r>
            <a:r>
              <a:rPr lang="en-GB" dirty="0">
                <a:solidFill>
                  <a:srgbClr val="FFFFFF"/>
                </a:solidFill>
              </a:rPr>
              <a:t>changing one variable at a time)</a:t>
            </a:r>
          </a:p>
          <a:p>
            <a:pPr marL="0" indent="0"/>
            <a:endParaRPr lang="en-GB" dirty="0" smtClean="0">
              <a:solidFill>
                <a:srgbClr val="FFFFFF"/>
              </a:solidFill>
            </a:endParaRPr>
          </a:p>
          <a:p>
            <a:pPr marL="457200" indent="-457200">
              <a:buAutoNum type="alphaUcPeriod" startAt="2"/>
              <a:tabLst>
                <a:tab pos="452438" algn="l"/>
              </a:tabLst>
            </a:pPr>
            <a:r>
              <a:rPr lang="en-GB" dirty="0" err="1" smtClean="0">
                <a:solidFill>
                  <a:srgbClr val="FFFFFF"/>
                </a:solidFill>
              </a:rPr>
              <a:t>Autocalibration</a:t>
            </a:r>
            <a:r>
              <a:rPr lang="en-GB" dirty="0" smtClean="0">
                <a:solidFill>
                  <a:srgbClr val="FFFFFF"/>
                </a:solidFill>
              </a:rPr>
              <a:t/>
            </a:r>
            <a:br>
              <a:rPr lang="en-GB" dirty="0" smtClean="0">
                <a:solidFill>
                  <a:srgbClr val="FFFFFF"/>
                </a:solidFill>
              </a:rPr>
            </a:br>
            <a:r>
              <a:rPr lang="en-GB" dirty="0" smtClean="0">
                <a:solidFill>
                  <a:srgbClr val="FFFFFF"/>
                </a:solidFill>
              </a:rPr>
              <a:t>Automatic </a:t>
            </a:r>
            <a:r>
              <a:rPr lang="en-GB" dirty="0">
                <a:solidFill>
                  <a:srgbClr val="FFFFFF"/>
                </a:solidFill>
              </a:rPr>
              <a:t>optimisation routine using </a:t>
            </a:r>
            <a:r>
              <a:rPr lang="en-GB" dirty="0" smtClean="0">
                <a:solidFill>
                  <a:srgbClr val="FFFFFF"/>
                </a:solidFill>
              </a:rPr>
              <a:t>multi-objective optimisation </a:t>
            </a:r>
            <a:br>
              <a:rPr lang="en-GB" dirty="0" smtClean="0">
                <a:solidFill>
                  <a:srgbClr val="FFFFFF"/>
                </a:solidFill>
              </a:rPr>
            </a:br>
            <a:r>
              <a:rPr lang="en-GB" dirty="0" smtClean="0">
                <a:solidFill>
                  <a:srgbClr val="FFFFFF"/>
                </a:solidFill>
              </a:rPr>
              <a:t>strategy</a:t>
            </a:r>
            <a:endParaRPr lang="en-GB" dirty="0">
              <a:solidFill>
                <a:srgbClr val="FFFFFF"/>
              </a:solidFill>
            </a:endParaRPr>
          </a:p>
          <a:p>
            <a:pPr marL="0" indent="0">
              <a:buNone/>
              <a:tabLst>
                <a:tab pos="452438" algn="l"/>
              </a:tabLst>
            </a:pPr>
            <a:r>
              <a:rPr lang="en-GB" dirty="0">
                <a:solidFill>
                  <a:srgbClr val="FFFFFF"/>
                </a:solidFill>
              </a:rPr>
              <a:t/>
            </a:r>
            <a:br>
              <a:rPr lang="en-GB" dirty="0">
                <a:solidFill>
                  <a:srgbClr val="FFFFFF"/>
                </a:solidFill>
              </a:rPr>
            </a:br>
            <a:r>
              <a:rPr lang="en-GB" dirty="0">
                <a:solidFill>
                  <a:srgbClr val="FFFFFF"/>
                </a:solidFill>
              </a:rPr>
              <a:t>    </a:t>
            </a:r>
            <a:r>
              <a:rPr lang="en-GB" dirty="0" smtClean="0">
                <a:solidFill>
                  <a:srgbClr val="FFFFFF"/>
                </a:solidFill>
              </a:rPr>
              <a:t>	4 </a:t>
            </a:r>
            <a:r>
              <a:rPr lang="en-GB" dirty="0" smtClean="0">
                <a:solidFill>
                  <a:srgbClr val="FFFFFF"/>
                </a:solidFill>
              </a:rPr>
              <a:t>objectives </a:t>
            </a:r>
            <a:r>
              <a:rPr lang="en-GB" dirty="0" smtClean="0">
                <a:solidFill>
                  <a:srgbClr val="FFFFFF"/>
                </a:solidFill>
              </a:rPr>
              <a:t>available:</a:t>
            </a:r>
            <a:r>
              <a:rPr lang="en-GB" dirty="0">
                <a:solidFill>
                  <a:srgbClr val="FFFFFF"/>
                </a:solidFill>
              </a:rPr>
              <a:t/>
            </a:r>
            <a:br>
              <a:rPr lang="en-GB" dirty="0">
                <a:solidFill>
                  <a:srgbClr val="FFFFFF"/>
                </a:solidFill>
              </a:rPr>
            </a:br>
            <a:r>
              <a:rPr lang="en-GB" dirty="0">
                <a:solidFill>
                  <a:srgbClr val="FFFFFF"/>
                </a:solidFill>
              </a:rPr>
              <a:t>	1) Overall </a:t>
            </a:r>
            <a:r>
              <a:rPr lang="en-GB" dirty="0" smtClean="0">
                <a:solidFill>
                  <a:srgbClr val="FFFFFF"/>
                </a:solidFill>
              </a:rPr>
              <a:t>volume </a:t>
            </a:r>
            <a:r>
              <a:rPr lang="en-GB" dirty="0">
                <a:solidFill>
                  <a:srgbClr val="FFFFFF"/>
                </a:solidFill>
              </a:rPr>
              <a:t>error  (= water balance)</a:t>
            </a:r>
            <a:br>
              <a:rPr lang="en-GB" dirty="0">
                <a:solidFill>
                  <a:srgbClr val="FFFFFF"/>
                </a:solidFill>
              </a:rPr>
            </a:br>
            <a:r>
              <a:rPr lang="en-GB" dirty="0">
                <a:solidFill>
                  <a:srgbClr val="FFFFFF"/>
                </a:solidFill>
              </a:rPr>
              <a:t>	2) Overall root mean square error (= hydrograph shape) </a:t>
            </a:r>
            <a:br>
              <a:rPr lang="en-GB" dirty="0">
                <a:solidFill>
                  <a:srgbClr val="FFFFFF"/>
                </a:solidFill>
              </a:rPr>
            </a:br>
            <a:r>
              <a:rPr lang="en-GB" dirty="0">
                <a:solidFill>
                  <a:srgbClr val="FFFFFF"/>
                </a:solidFill>
              </a:rPr>
              <a:t>	3) </a:t>
            </a:r>
            <a:r>
              <a:rPr lang="en-GB" dirty="0" smtClean="0">
                <a:solidFill>
                  <a:srgbClr val="FFFFFF"/>
                </a:solidFill>
              </a:rPr>
              <a:t>Root </a:t>
            </a:r>
            <a:r>
              <a:rPr lang="en-GB" dirty="0">
                <a:solidFill>
                  <a:srgbClr val="FFFFFF"/>
                </a:solidFill>
              </a:rPr>
              <a:t>mean square error of peak flow events</a:t>
            </a:r>
            <a:br>
              <a:rPr lang="en-GB" dirty="0">
                <a:solidFill>
                  <a:srgbClr val="FFFFFF"/>
                </a:solidFill>
              </a:rPr>
            </a:br>
            <a:r>
              <a:rPr lang="en-GB" dirty="0">
                <a:solidFill>
                  <a:srgbClr val="FFFFFF"/>
                </a:solidFill>
              </a:rPr>
              <a:t>	4) </a:t>
            </a:r>
            <a:r>
              <a:rPr lang="en-GB" dirty="0" smtClean="0">
                <a:solidFill>
                  <a:srgbClr val="FFFFFF"/>
                </a:solidFill>
              </a:rPr>
              <a:t>Root </a:t>
            </a:r>
            <a:r>
              <a:rPr lang="en-GB" dirty="0">
                <a:solidFill>
                  <a:srgbClr val="FFFFFF"/>
                </a:solidFill>
              </a:rPr>
              <a:t>mean square error of low flow events</a:t>
            </a: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6" name="Text Box 6"/>
          <p:cNvSpPr txBox="1">
            <a:spLocks noChangeArrowheads="1"/>
          </p:cNvSpPr>
          <p:nvPr/>
        </p:nvSpPr>
        <p:spPr bwMode="auto">
          <a:xfrm>
            <a:off x="990600" y="5117384"/>
            <a:ext cx="7467600" cy="861774"/>
          </a:xfrm>
          <a:prstGeom prst="rect">
            <a:avLst/>
          </a:prstGeom>
          <a:solidFill>
            <a:schemeClr val="bg2"/>
          </a:solidFill>
          <a:ln>
            <a:noFill/>
          </a:ln>
          <a:effectLst/>
          <a:extLst/>
        </p:spPr>
        <p:txBody>
          <a:bodyPr>
            <a:spAutoFit/>
          </a:bodyPr>
          <a:lstStyle>
            <a:lvl1pPr defTabSz="762000">
              <a:defRPr>
                <a:solidFill>
                  <a:schemeClr val="tx1"/>
                </a:solidFill>
                <a:latin typeface="Arial" pitchFamily="34" charset="0"/>
              </a:defRPr>
            </a:lvl1pPr>
            <a:lvl2pPr marL="571500" defTabSz="762000">
              <a:defRPr>
                <a:solidFill>
                  <a:schemeClr val="tx1"/>
                </a:solidFill>
                <a:latin typeface="Arial" pitchFamily="34" charset="0"/>
              </a:defRPr>
            </a:lvl2pPr>
            <a:lvl3pPr marL="1143000" defTabSz="762000">
              <a:defRPr>
                <a:solidFill>
                  <a:schemeClr val="tx1"/>
                </a:solidFill>
                <a:latin typeface="Arial" pitchFamily="34" charset="0"/>
              </a:defRPr>
            </a:lvl3pPr>
            <a:lvl4pPr marL="1714500" defTabSz="762000">
              <a:defRPr>
                <a:solidFill>
                  <a:schemeClr val="tx1"/>
                </a:solidFill>
                <a:latin typeface="Arial" pitchFamily="34" charset="0"/>
              </a:defRPr>
            </a:lvl4pPr>
            <a:lvl5pPr marL="2286000" defTabSz="762000">
              <a:defRPr>
                <a:solidFill>
                  <a:schemeClr val="tx1"/>
                </a:solidFill>
                <a:latin typeface="Arial" pitchFamily="34" charset="0"/>
              </a:defRPr>
            </a:lvl5pPr>
            <a:lvl6pPr marL="2743200" defTabSz="762000" fontAlgn="base">
              <a:spcBef>
                <a:spcPct val="0"/>
              </a:spcBef>
              <a:spcAft>
                <a:spcPct val="0"/>
              </a:spcAft>
              <a:defRPr>
                <a:solidFill>
                  <a:schemeClr val="tx1"/>
                </a:solidFill>
                <a:latin typeface="Arial" pitchFamily="34" charset="0"/>
              </a:defRPr>
            </a:lvl6pPr>
            <a:lvl7pPr marL="3200400" defTabSz="762000" fontAlgn="base">
              <a:spcBef>
                <a:spcPct val="0"/>
              </a:spcBef>
              <a:spcAft>
                <a:spcPct val="0"/>
              </a:spcAft>
              <a:defRPr>
                <a:solidFill>
                  <a:schemeClr val="tx1"/>
                </a:solidFill>
                <a:latin typeface="Arial" pitchFamily="34" charset="0"/>
              </a:defRPr>
            </a:lvl7pPr>
            <a:lvl8pPr marL="3657600" defTabSz="762000" fontAlgn="base">
              <a:spcBef>
                <a:spcPct val="0"/>
              </a:spcBef>
              <a:spcAft>
                <a:spcPct val="0"/>
              </a:spcAft>
              <a:defRPr>
                <a:solidFill>
                  <a:schemeClr val="tx1"/>
                </a:solidFill>
                <a:latin typeface="Arial" pitchFamily="34" charset="0"/>
              </a:defRPr>
            </a:lvl8pPr>
            <a:lvl9pPr marL="4114800" defTabSz="762000" fontAlgn="base">
              <a:spcBef>
                <a:spcPct val="0"/>
              </a:spcBef>
              <a:spcAft>
                <a:spcPct val="0"/>
              </a:spcAft>
              <a:defRPr>
                <a:solidFill>
                  <a:schemeClr val="tx1"/>
                </a:solidFill>
                <a:latin typeface="Arial" pitchFamily="34" charset="0"/>
              </a:defRPr>
            </a:lvl9pPr>
          </a:lstStyle>
          <a:p>
            <a:pPr eaLnBrk="0" hangingPunct="0">
              <a:spcBef>
                <a:spcPct val="50000"/>
              </a:spcBef>
            </a:pPr>
            <a:r>
              <a:rPr lang="en-GB" dirty="0">
                <a:solidFill>
                  <a:schemeClr val="accent6"/>
                </a:solidFill>
                <a:latin typeface="Arial"/>
              </a:rPr>
              <a:t>Easy to use - BUT EVALUATION OF VARIABLE VALUES</a:t>
            </a:r>
          </a:p>
          <a:p>
            <a:pPr eaLnBrk="0" hangingPunct="0">
              <a:spcBef>
                <a:spcPct val="50000"/>
              </a:spcBef>
            </a:pPr>
            <a:r>
              <a:rPr lang="en-GB" dirty="0">
                <a:solidFill>
                  <a:schemeClr val="accent6"/>
                </a:solidFill>
                <a:latin typeface="Arial"/>
              </a:rPr>
              <a:t>  REQUIRED TO JUDGE HYDROLOGICAL </a:t>
            </a:r>
            <a:r>
              <a:rPr lang="en-GB" dirty="0" smtClean="0">
                <a:solidFill>
                  <a:schemeClr val="accent6"/>
                </a:solidFill>
                <a:latin typeface="Arial"/>
              </a:rPr>
              <a:t>SENSITIVITY</a:t>
            </a:r>
            <a:endParaRPr lang="en-GB" dirty="0">
              <a:solidFill>
                <a:schemeClr val="accent6"/>
              </a:solidFill>
              <a:latin typeface="Aria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102885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endParaRPr lang="da-DK" dirty="0" smtClean="0">
              <a:solidFill>
                <a:srgbClr val="FFFFFF"/>
              </a:solidFill>
            </a:endParaRPr>
          </a:p>
          <a:p>
            <a:endParaRPr lang="da-DK" dirty="0">
              <a:solidFill>
                <a:srgbClr val="FFFFFF"/>
              </a:solidFill>
            </a:endParaRPr>
          </a:p>
          <a:p>
            <a:pPr marL="0" indent="0" algn="ctr" eaLnBrk="0" hangingPunct="0">
              <a:spcBef>
                <a:spcPct val="50000"/>
              </a:spcBef>
              <a:buNone/>
            </a:pPr>
            <a:r>
              <a:rPr lang="en-GB" u="sng" dirty="0">
                <a:solidFill>
                  <a:srgbClr val="FFFFFF"/>
                </a:solidFill>
                <a:cs typeface="Times New Roman" pitchFamily="18" charset="0"/>
              </a:rPr>
              <a:t>CALIBRATION OF NAM</a:t>
            </a:r>
            <a:endParaRPr lang="en-GB" dirty="0">
              <a:solidFill>
                <a:srgbClr val="FFFFFF"/>
              </a:solidFill>
              <a:cs typeface="Times New Roman" pitchFamily="18" charset="0"/>
            </a:endParaRPr>
          </a:p>
          <a:p>
            <a:pPr marL="0" indent="0" algn="ctr" eaLnBrk="0" hangingPunct="0">
              <a:spcBef>
                <a:spcPct val="50000"/>
              </a:spcBef>
              <a:buNone/>
            </a:pPr>
            <a:r>
              <a:rPr lang="en-GB" dirty="0">
                <a:solidFill>
                  <a:srgbClr val="FFFFFF"/>
                </a:solidFill>
                <a:cs typeface="Times New Roman" pitchFamily="18" charset="0"/>
              </a:rPr>
              <a:t>Subjective fitting of observed stream flow hydrographs by</a:t>
            </a:r>
          </a:p>
          <a:p>
            <a:pPr marL="0" indent="0" algn="ctr" eaLnBrk="0" hangingPunct="0">
              <a:spcBef>
                <a:spcPct val="50000"/>
              </a:spcBef>
              <a:buNone/>
            </a:pPr>
            <a:r>
              <a:rPr lang="en-GB" u="sng" dirty="0">
                <a:solidFill>
                  <a:srgbClr val="FFFFFF"/>
                </a:solidFill>
                <a:cs typeface="Times New Roman" pitchFamily="18" charset="0"/>
              </a:rPr>
              <a:t>TRIAL AND ERROR</a:t>
            </a:r>
            <a:endParaRPr lang="en-GB" dirty="0">
              <a:solidFill>
                <a:srgbClr val="FFFFFF"/>
              </a:solidFill>
              <a:cs typeface="Times New Roman" pitchFamily="18" charset="0"/>
            </a:endParaRPr>
          </a:p>
          <a:p>
            <a:pPr marL="0" indent="0" algn="ctr" eaLnBrk="0" hangingPunct="0">
              <a:spcBef>
                <a:spcPct val="50000"/>
              </a:spcBef>
              <a:buNone/>
            </a:pPr>
            <a:endParaRPr lang="en-GB" dirty="0" smtClean="0">
              <a:solidFill>
                <a:srgbClr val="FFFFFF"/>
              </a:solidFill>
              <a:cs typeface="Times New Roman" pitchFamily="18" charset="0"/>
              <a:sym typeface="Symbol" pitchFamily="18" charset="2"/>
            </a:endParaRPr>
          </a:p>
          <a:p>
            <a:pPr marL="0" indent="0" algn="ctr" eaLnBrk="0" hangingPunct="0">
              <a:spcBef>
                <a:spcPct val="50000"/>
              </a:spcBef>
              <a:buNone/>
            </a:pPr>
            <a:r>
              <a:rPr lang="en-GB" dirty="0" smtClean="0">
                <a:solidFill>
                  <a:srgbClr val="FFFFFF"/>
                </a:solidFill>
                <a:cs typeface="Times New Roman" pitchFamily="18" charset="0"/>
                <a:sym typeface="Symbol" pitchFamily="18" charset="2"/>
              </a:rPr>
              <a:t></a:t>
            </a:r>
          </a:p>
          <a:p>
            <a:pPr marL="0" indent="0" algn="ctr" eaLnBrk="0" hangingPunct="0">
              <a:spcBef>
                <a:spcPct val="50000"/>
              </a:spcBef>
              <a:buNone/>
            </a:pPr>
            <a:endParaRPr lang="en-GB" dirty="0">
              <a:solidFill>
                <a:srgbClr val="FFFFFF"/>
              </a:solidFill>
              <a:cs typeface="Times New Roman" pitchFamily="18" charset="0"/>
            </a:endParaRPr>
          </a:p>
          <a:p>
            <a:pPr marL="0" indent="0" algn="ctr" eaLnBrk="0" hangingPunct="0">
              <a:spcBef>
                <a:spcPct val="50000"/>
              </a:spcBef>
              <a:buNone/>
            </a:pPr>
            <a:r>
              <a:rPr lang="en-GB" u="sng" dirty="0">
                <a:solidFill>
                  <a:srgbClr val="FFFFFF"/>
                </a:solidFill>
                <a:cs typeface="Times New Roman" pitchFamily="18" charset="0"/>
              </a:rPr>
              <a:t>UNDERSTAND PARAMETERS</a:t>
            </a:r>
            <a:r>
              <a:rPr lang="en-GB" dirty="0">
                <a:solidFill>
                  <a:srgbClr val="FFFFFF"/>
                </a:solidFill>
                <a:cs typeface="Times New Roman" pitchFamily="18" charset="0"/>
              </a:rPr>
              <a:t> </a:t>
            </a:r>
          </a:p>
          <a:p>
            <a:pPr marL="0" indent="0" algn="ctr">
              <a:buNone/>
            </a:pPr>
            <a:endParaRPr lang="en-US" dirty="0">
              <a:solidFill>
                <a:srgbClr val="FFFFFF"/>
              </a:solidFill>
            </a:endParaRP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2335369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a:buNone/>
            </a:pPr>
            <a:r>
              <a:rPr lang="en-GB" dirty="0" smtClean="0">
                <a:solidFill>
                  <a:srgbClr val="FFFFFF"/>
                </a:solidFill>
              </a:rPr>
              <a:t>Maximum </a:t>
            </a:r>
            <a:r>
              <a:rPr lang="en-GB" dirty="0">
                <a:solidFill>
                  <a:srgbClr val="FFFFFF"/>
                </a:solidFill>
              </a:rPr>
              <a:t>15  NAM </a:t>
            </a:r>
            <a:r>
              <a:rPr lang="en-GB" dirty="0" smtClean="0">
                <a:solidFill>
                  <a:srgbClr val="FFFFFF"/>
                </a:solidFill>
              </a:rPr>
              <a:t>parameters :</a:t>
            </a:r>
            <a:endParaRPr lang="en-GB" dirty="0">
              <a:solidFill>
                <a:srgbClr val="FFFFFF"/>
              </a:solidFill>
            </a:endParaRPr>
          </a:p>
          <a:p>
            <a:pPr>
              <a:buFont typeface="Arial" pitchFamily="34" charset="0"/>
              <a:buChar char="•"/>
            </a:pPr>
            <a:r>
              <a:rPr lang="en-GB" dirty="0" smtClean="0">
                <a:solidFill>
                  <a:srgbClr val="FFFFFF"/>
                </a:solidFill>
              </a:rPr>
              <a:t>5 parameters </a:t>
            </a:r>
            <a:r>
              <a:rPr lang="en-GB" dirty="0">
                <a:solidFill>
                  <a:srgbClr val="FFFFFF"/>
                </a:solidFill>
              </a:rPr>
              <a:t>usually fixed </a:t>
            </a:r>
          </a:p>
          <a:p>
            <a:pPr>
              <a:buFont typeface="Arial" pitchFamily="34" charset="0"/>
              <a:buChar char="•"/>
            </a:pPr>
            <a:r>
              <a:rPr lang="en-GB" dirty="0">
                <a:solidFill>
                  <a:srgbClr val="FFFFFF"/>
                </a:solidFill>
              </a:rPr>
              <a:t>10 </a:t>
            </a:r>
            <a:r>
              <a:rPr lang="en-GB" dirty="0" smtClean="0">
                <a:solidFill>
                  <a:srgbClr val="FFFFFF"/>
                </a:solidFill>
              </a:rPr>
              <a:t>parameters </a:t>
            </a:r>
            <a:r>
              <a:rPr lang="en-GB" dirty="0">
                <a:solidFill>
                  <a:srgbClr val="FFFFFF"/>
                </a:solidFill>
              </a:rPr>
              <a:t>to be calibrated</a:t>
            </a:r>
          </a:p>
          <a:p>
            <a:pPr>
              <a:buFont typeface="Arial" pitchFamily="34" charset="0"/>
              <a:buChar char="•"/>
            </a:pPr>
            <a:r>
              <a:rPr lang="en-GB" dirty="0" smtClean="0">
                <a:solidFill>
                  <a:srgbClr val="FFFFFF"/>
                </a:solidFill>
              </a:rPr>
              <a:t>3 </a:t>
            </a:r>
            <a:r>
              <a:rPr lang="en-GB" dirty="0">
                <a:solidFill>
                  <a:srgbClr val="FFFFFF"/>
                </a:solidFill>
              </a:rPr>
              <a:t>parameters (</a:t>
            </a:r>
            <a:r>
              <a:rPr lang="en-GB" dirty="0" err="1">
                <a:solidFill>
                  <a:srgbClr val="FFFFFF"/>
                </a:solidFill>
              </a:rPr>
              <a:t>L</a:t>
            </a:r>
            <a:r>
              <a:rPr lang="en-GB" sz="1800" baseline="-25000" dirty="0" err="1">
                <a:solidFill>
                  <a:srgbClr val="FFFFFF"/>
                </a:solidFill>
              </a:rPr>
              <a:t>max</a:t>
            </a:r>
            <a:r>
              <a:rPr lang="en-GB" dirty="0">
                <a:solidFill>
                  <a:srgbClr val="FFFFFF"/>
                </a:solidFill>
              </a:rPr>
              <a:t>, </a:t>
            </a:r>
            <a:r>
              <a:rPr lang="en-GB" dirty="0" err="1">
                <a:solidFill>
                  <a:srgbClr val="FFFFFF"/>
                </a:solidFill>
              </a:rPr>
              <a:t>U</a:t>
            </a:r>
            <a:r>
              <a:rPr lang="en-GB" baseline="-25000" dirty="0" err="1">
                <a:solidFill>
                  <a:srgbClr val="FFFFFF"/>
                </a:solidFill>
              </a:rPr>
              <a:t>max</a:t>
            </a:r>
            <a:r>
              <a:rPr lang="en-GB" dirty="0">
                <a:solidFill>
                  <a:srgbClr val="FFFFFF"/>
                </a:solidFill>
              </a:rPr>
              <a:t>, C</a:t>
            </a:r>
            <a:r>
              <a:rPr lang="en-GB" baseline="-25000" dirty="0">
                <a:solidFill>
                  <a:srgbClr val="FFFFFF"/>
                </a:solidFill>
              </a:rPr>
              <a:t>QOF</a:t>
            </a:r>
            <a:r>
              <a:rPr lang="en-GB" dirty="0">
                <a:solidFill>
                  <a:srgbClr val="FFFFFF"/>
                </a:solidFill>
              </a:rPr>
              <a:t>) most important for the water </a:t>
            </a:r>
            <a:r>
              <a:rPr lang="en-GB" dirty="0" smtClean="0">
                <a:solidFill>
                  <a:srgbClr val="FFFFFF"/>
                </a:solidFill>
              </a:rPr>
              <a:t>balance</a:t>
            </a:r>
            <a:endParaRPr lang="en-GB" dirty="0" smtClean="0">
              <a:solidFill>
                <a:srgbClr val="FFFFFF"/>
              </a:solidFill>
            </a:endParaRPr>
          </a:p>
          <a:p>
            <a:pPr marL="0" indent="0"/>
            <a:endParaRPr lang="en-GB" dirty="0">
              <a:solidFill>
                <a:srgbClr val="FFFFFF"/>
              </a:solidFill>
            </a:endParaRPr>
          </a:p>
          <a:p>
            <a:pPr marL="0" indent="0">
              <a:buNone/>
            </a:pPr>
            <a:r>
              <a:rPr lang="en-GB" dirty="0">
                <a:solidFill>
                  <a:srgbClr val="FFFFFF"/>
                </a:solidFill>
              </a:rPr>
              <a:t>Remaining </a:t>
            </a:r>
            <a:r>
              <a:rPr lang="en-GB" dirty="0" smtClean="0">
                <a:solidFill>
                  <a:srgbClr val="FFFFFF"/>
                </a:solidFill>
              </a:rPr>
              <a:t>parameters </a:t>
            </a:r>
            <a:r>
              <a:rPr lang="en-GB" dirty="0">
                <a:solidFill>
                  <a:srgbClr val="FFFFFF"/>
                </a:solidFill>
              </a:rPr>
              <a:t>for minor adjustments and for </a:t>
            </a:r>
            <a:r>
              <a:rPr lang="en-GB" dirty="0" smtClean="0">
                <a:solidFill>
                  <a:srgbClr val="FFFFFF"/>
                </a:solidFill>
              </a:rPr>
              <a:t>routing </a:t>
            </a:r>
            <a:endParaRPr lang="en-US" dirty="0">
              <a:solidFill>
                <a:srgbClr val="FFFFFF"/>
              </a:solidFill>
            </a:endParaRP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2335369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eaLnBrk="0" hangingPunct="0">
              <a:spcBef>
                <a:spcPct val="50000"/>
              </a:spcBef>
              <a:buNone/>
            </a:pPr>
            <a:r>
              <a:rPr lang="en-US" sz="2400" dirty="0" err="1" smtClean="0">
                <a:solidFill>
                  <a:srgbClr val="FFFFFF"/>
                </a:solidFill>
              </a:rPr>
              <a:t>U</a:t>
            </a:r>
            <a:r>
              <a:rPr lang="en-US" sz="2400" baseline="-25000" dirty="0" err="1" smtClean="0">
                <a:solidFill>
                  <a:srgbClr val="FFFFFF"/>
                </a:solidFill>
              </a:rPr>
              <a:t>max</a:t>
            </a:r>
            <a:r>
              <a:rPr lang="en-US" sz="2400" baseline="-25000" dirty="0" smtClean="0">
                <a:solidFill>
                  <a:srgbClr val="FFFFFF"/>
                </a:solidFill>
              </a:rPr>
              <a:t> </a:t>
            </a:r>
            <a:r>
              <a:rPr lang="en-US" sz="2400" dirty="0">
                <a:solidFill>
                  <a:srgbClr val="FFFFFF"/>
                </a:solidFill>
              </a:rPr>
              <a:t>: M</a:t>
            </a:r>
            <a:r>
              <a:rPr lang="en-US" dirty="0">
                <a:solidFill>
                  <a:srgbClr val="FFFFFF"/>
                </a:solidFill>
              </a:rPr>
              <a:t>aximum water content in surface storage</a:t>
            </a:r>
          </a:p>
          <a:p>
            <a:pPr marL="0" indent="0" eaLnBrk="0" hangingPunct="0">
              <a:spcBef>
                <a:spcPct val="50000"/>
              </a:spcBef>
              <a:buNone/>
            </a:pPr>
            <a:r>
              <a:rPr lang="en-US" dirty="0" smtClean="0">
                <a:solidFill>
                  <a:srgbClr val="FFFFFF"/>
                </a:solidFill>
              </a:rPr>
              <a:t> </a:t>
            </a:r>
            <a:r>
              <a:rPr lang="en-US" dirty="0">
                <a:solidFill>
                  <a:srgbClr val="FFFFFF"/>
                </a:solidFill>
              </a:rPr>
              <a:t>Effects mainly:</a:t>
            </a:r>
          </a:p>
          <a:p>
            <a:pPr marL="342900" lvl="2" indent="-342900" eaLnBrk="0" hangingPunct="0">
              <a:spcBef>
                <a:spcPct val="50000"/>
              </a:spcBef>
            </a:pPr>
            <a:r>
              <a:rPr lang="en-US" dirty="0" smtClean="0">
                <a:solidFill>
                  <a:srgbClr val="FFFFFF"/>
                </a:solidFill>
              </a:rPr>
              <a:t>Overland </a:t>
            </a:r>
            <a:r>
              <a:rPr lang="en-US" dirty="0">
                <a:solidFill>
                  <a:srgbClr val="FFFFFF"/>
                </a:solidFill>
              </a:rPr>
              <a:t>flow/infiltration</a:t>
            </a:r>
          </a:p>
          <a:p>
            <a:pPr marL="342900" lvl="2" indent="-342900" eaLnBrk="0" hangingPunct="0">
              <a:spcBef>
                <a:spcPct val="50000"/>
              </a:spcBef>
            </a:pPr>
            <a:r>
              <a:rPr lang="en-US" dirty="0" smtClean="0">
                <a:solidFill>
                  <a:srgbClr val="FFFFFF"/>
                </a:solidFill>
              </a:rPr>
              <a:t>Evapotranspiration</a:t>
            </a:r>
            <a:endParaRPr lang="en-US" dirty="0">
              <a:solidFill>
                <a:srgbClr val="FFFFFF"/>
              </a:solidFill>
            </a:endParaRPr>
          </a:p>
          <a:p>
            <a:pPr marL="342900" lvl="2" indent="-342900" eaLnBrk="0" hangingPunct="0">
              <a:spcBef>
                <a:spcPct val="50000"/>
              </a:spcBef>
            </a:pPr>
            <a:r>
              <a:rPr lang="en-US" dirty="0" smtClean="0">
                <a:solidFill>
                  <a:srgbClr val="FFFFFF"/>
                </a:solidFill>
              </a:rPr>
              <a:t>Interflow</a:t>
            </a:r>
            <a:endParaRPr lang="en-US" dirty="0">
              <a:solidFill>
                <a:srgbClr val="FFFFFF"/>
              </a:solidFill>
            </a:endParaRPr>
          </a:p>
          <a:p>
            <a:pPr marL="0" indent="0" eaLnBrk="0" hangingPunct="0">
              <a:spcBef>
                <a:spcPct val="50000"/>
              </a:spcBef>
              <a:buNone/>
            </a:pPr>
            <a:r>
              <a:rPr lang="en-US" dirty="0" smtClean="0">
                <a:solidFill>
                  <a:srgbClr val="FFFFFF"/>
                </a:solidFill>
              </a:rPr>
              <a:t>Consequence </a:t>
            </a:r>
            <a:r>
              <a:rPr lang="en-US" dirty="0">
                <a:solidFill>
                  <a:srgbClr val="FFFFFF"/>
                </a:solidFill>
              </a:rPr>
              <a:t>of increasing </a:t>
            </a:r>
            <a:r>
              <a:rPr lang="en-US" dirty="0" err="1">
                <a:solidFill>
                  <a:srgbClr val="FFFFFF"/>
                </a:solidFill>
              </a:rPr>
              <a:t>Umax</a:t>
            </a:r>
            <a:r>
              <a:rPr lang="en-US" dirty="0">
                <a:solidFill>
                  <a:srgbClr val="FFFFFF"/>
                </a:solidFill>
              </a:rPr>
              <a:t>:	</a:t>
            </a:r>
          </a:p>
          <a:p>
            <a:pPr marL="342900" lvl="2" indent="-342900" eaLnBrk="0" hangingPunct="0">
              <a:spcBef>
                <a:spcPct val="50000"/>
              </a:spcBef>
            </a:pPr>
            <a:r>
              <a:rPr lang="en-US" dirty="0" smtClean="0">
                <a:solidFill>
                  <a:srgbClr val="FFFFFF"/>
                </a:solidFill>
              </a:rPr>
              <a:t>Less </a:t>
            </a:r>
            <a:r>
              <a:rPr lang="en-US" dirty="0">
                <a:solidFill>
                  <a:srgbClr val="FFFFFF"/>
                </a:solidFill>
              </a:rPr>
              <a:t>overland flow (especially in start </a:t>
            </a:r>
            <a:r>
              <a:rPr lang="en-US" dirty="0">
                <a:solidFill>
                  <a:srgbClr val="FFFFFF"/>
                </a:solidFill>
              </a:rPr>
              <a:t>of </a:t>
            </a:r>
            <a:r>
              <a:rPr lang="en-US" dirty="0">
                <a:solidFill>
                  <a:srgbClr val="FFFFFF"/>
                </a:solidFill>
              </a:rPr>
              <a:t>wet periods)</a:t>
            </a:r>
          </a:p>
          <a:p>
            <a:pPr marL="342900" lvl="2" indent="-342900" eaLnBrk="0" hangingPunct="0">
              <a:spcBef>
                <a:spcPct val="50000"/>
              </a:spcBef>
            </a:pPr>
            <a:r>
              <a:rPr lang="en-US" dirty="0" smtClean="0">
                <a:solidFill>
                  <a:srgbClr val="FFFFFF"/>
                </a:solidFill>
              </a:rPr>
              <a:t>Higher </a:t>
            </a:r>
            <a:r>
              <a:rPr lang="en-US" dirty="0">
                <a:solidFill>
                  <a:srgbClr val="FFFFFF"/>
                </a:solidFill>
              </a:rPr>
              <a:t>evapotranspiration</a:t>
            </a:r>
          </a:p>
          <a:p>
            <a:pPr marL="342900" lvl="2" indent="-342900" eaLnBrk="0" hangingPunct="0">
              <a:spcBef>
                <a:spcPct val="50000"/>
              </a:spcBef>
            </a:pPr>
            <a:r>
              <a:rPr lang="en-US" dirty="0" smtClean="0">
                <a:solidFill>
                  <a:srgbClr val="FFFFFF"/>
                </a:solidFill>
              </a:rPr>
              <a:t>Reduced </a:t>
            </a:r>
            <a:r>
              <a:rPr lang="en-US" dirty="0">
                <a:solidFill>
                  <a:srgbClr val="FFFFFF"/>
                </a:solidFill>
              </a:rPr>
              <a:t>infiltration</a:t>
            </a:r>
          </a:p>
          <a:p>
            <a:pPr marL="342900" lvl="2" indent="-342900" eaLnBrk="0" hangingPunct="0">
              <a:spcBef>
                <a:spcPct val="50000"/>
              </a:spcBef>
            </a:pPr>
            <a:r>
              <a:rPr lang="en-US" dirty="0" smtClean="0">
                <a:solidFill>
                  <a:srgbClr val="FFFFFF"/>
                </a:solidFill>
              </a:rPr>
              <a:t>Higher </a:t>
            </a:r>
            <a:r>
              <a:rPr lang="en-US" dirty="0">
                <a:solidFill>
                  <a:srgbClr val="FFFFFF"/>
                </a:solidFill>
              </a:rPr>
              <a:t>interflow</a:t>
            </a:r>
          </a:p>
          <a:p>
            <a:pPr marL="0" indent="0" eaLnBrk="0" hangingPunct="0">
              <a:spcBef>
                <a:spcPct val="50000"/>
              </a:spcBef>
              <a:buNone/>
            </a:pPr>
            <a:r>
              <a:rPr lang="en-US" dirty="0" smtClean="0">
                <a:solidFill>
                  <a:schemeClr val="accent1"/>
                </a:solidFill>
              </a:rPr>
              <a:t>Guidelines</a:t>
            </a:r>
            <a:r>
              <a:rPr lang="en-US" dirty="0">
                <a:solidFill>
                  <a:schemeClr val="accent1"/>
                </a:solidFill>
              </a:rPr>
              <a:t>:	</a:t>
            </a:r>
            <a:r>
              <a:rPr lang="en-US" dirty="0" err="1">
                <a:solidFill>
                  <a:schemeClr val="accent1"/>
                </a:solidFill>
              </a:rPr>
              <a:t>U</a:t>
            </a:r>
            <a:r>
              <a:rPr lang="en-US" baseline="-25000" dirty="0" err="1">
                <a:solidFill>
                  <a:schemeClr val="accent1"/>
                </a:solidFill>
              </a:rPr>
              <a:t>max</a:t>
            </a:r>
            <a:r>
              <a:rPr lang="en-US" dirty="0">
                <a:solidFill>
                  <a:schemeClr val="accent1"/>
                </a:solidFill>
              </a:rPr>
              <a:t>  ~  0.1 * </a:t>
            </a:r>
            <a:r>
              <a:rPr lang="en-US" dirty="0" err="1">
                <a:solidFill>
                  <a:schemeClr val="accent1"/>
                </a:solidFill>
              </a:rPr>
              <a:t>L</a:t>
            </a:r>
            <a:r>
              <a:rPr lang="en-US" baseline="-25000" dirty="0" err="1">
                <a:solidFill>
                  <a:schemeClr val="accent1"/>
                </a:solidFill>
              </a:rPr>
              <a:t>max</a:t>
            </a:r>
            <a:r>
              <a:rPr lang="en-US" dirty="0">
                <a:solidFill>
                  <a:schemeClr val="accent1"/>
                </a:solidFill>
              </a:rPr>
              <a:t>	=&gt;	</a:t>
            </a:r>
            <a:r>
              <a:rPr lang="en-US" dirty="0" err="1">
                <a:solidFill>
                  <a:schemeClr val="accent1"/>
                </a:solidFill>
              </a:rPr>
              <a:t>U</a:t>
            </a:r>
            <a:r>
              <a:rPr lang="en-US" baseline="-25000" dirty="0" err="1">
                <a:solidFill>
                  <a:schemeClr val="accent1"/>
                </a:solidFill>
              </a:rPr>
              <a:t>max</a:t>
            </a:r>
            <a:r>
              <a:rPr lang="en-US" dirty="0">
                <a:solidFill>
                  <a:schemeClr val="accent1"/>
                </a:solidFill>
              </a:rPr>
              <a:t>  ~  10-20 mm</a:t>
            </a: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4273405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eaLnBrk="0" hangingPunct="0">
              <a:spcBef>
                <a:spcPct val="50000"/>
              </a:spcBef>
              <a:buNone/>
            </a:pPr>
            <a:r>
              <a:rPr lang="en-US" sz="2400" dirty="0" err="1" smtClean="0">
                <a:solidFill>
                  <a:srgbClr val="FFFFFF"/>
                </a:solidFill>
              </a:rPr>
              <a:t>L</a:t>
            </a:r>
            <a:r>
              <a:rPr lang="en-US" sz="2400" baseline="-25000" dirty="0" err="1" smtClean="0">
                <a:solidFill>
                  <a:srgbClr val="FFFFFF"/>
                </a:solidFill>
              </a:rPr>
              <a:t>max</a:t>
            </a:r>
            <a:r>
              <a:rPr lang="en-US" sz="2400" dirty="0" smtClean="0">
                <a:solidFill>
                  <a:srgbClr val="FFFFFF"/>
                </a:solidFill>
              </a:rPr>
              <a:t> </a:t>
            </a:r>
            <a:r>
              <a:rPr lang="en-US" sz="2400" dirty="0">
                <a:solidFill>
                  <a:srgbClr val="FFFFFF"/>
                </a:solidFill>
              </a:rPr>
              <a:t>:	</a:t>
            </a:r>
            <a:r>
              <a:rPr lang="en-US" dirty="0">
                <a:solidFill>
                  <a:srgbClr val="FFFFFF"/>
                </a:solidFill>
              </a:rPr>
              <a:t>Maximum water content in lower zone / root zone storage </a:t>
            </a:r>
          </a:p>
          <a:p>
            <a:pPr marL="0" indent="0" eaLnBrk="0" hangingPunct="0">
              <a:spcBef>
                <a:spcPct val="50000"/>
              </a:spcBef>
              <a:buNone/>
            </a:pPr>
            <a:r>
              <a:rPr lang="en-US" dirty="0" smtClean="0">
                <a:solidFill>
                  <a:srgbClr val="FFFFFF"/>
                </a:solidFill>
              </a:rPr>
              <a:t>Effects </a:t>
            </a:r>
            <a:r>
              <a:rPr lang="en-US" dirty="0">
                <a:solidFill>
                  <a:srgbClr val="FFFFFF"/>
                </a:solidFill>
              </a:rPr>
              <a:t>mainly:	</a:t>
            </a:r>
            <a:endParaRPr lang="en-US" dirty="0" smtClean="0">
              <a:solidFill>
                <a:srgbClr val="FFFFFF"/>
              </a:solidFill>
            </a:endParaRPr>
          </a:p>
          <a:p>
            <a:pPr eaLnBrk="0" hangingPunct="0">
              <a:spcBef>
                <a:spcPct val="50000"/>
              </a:spcBef>
            </a:pPr>
            <a:r>
              <a:rPr lang="en-US" dirty="0" smtClean="0">
                <a:solidFill>
                  <a:srgbClr val="FFFFFF"/>
                </a:solidFill>
              </a:rPr>
              <a:t>Overland flow/infiltration</a:t>
            </a:r>
          </a:p>
          <a:p>
            <a:pPr eaLnBrk="0" hangingPunct="0">
              <a:spcBef>
                <a:spcPct val="50000"/>
              </a:spcBef>
            </a:pPr>
            <a:r>
              <a:rPr lang="en-US" dirty="0" smtClean="0">
                <a:solidFill>
                  <a:srgbClr val="FFFFFF"/>
                </a:solidFill>
              </a:rPr>
              <a:t>Evapotranspiration</a:t>
            </a:r>
          </a:p>
          <a:p>
            <a:pPr eaLnBrk="0" hangingPunct="0">
              <a:spcBef>
                <a:spcPct val="50000"/>
              </a:spcBef>
            </a:pPr>
            <a:r>
              <a:rPr lang="en-US" dirty="0" err="1" smtClean="0">
                <a:solidFill>
                  <a:srgbClr val="FFFFFF"/>
                </a:solidFill>
              </a:rPr>
              <a:t>Baseflow</a:t>
            </a:r>
            <a:endParaRPr lang="en-US" dirty="0">
              <a:solidFill>
                <a:srgbClr val="FFFFFF"/>
              </a:solidFill>
            </a:endParaRPr>
          </a:p>
          <a:p>
            <a:pPr marL="0" indent="0" eaLnBrk="0" hangingPunct="0">
              <a:spcBef>
                <a:spcPct val="50000"/>
              </a:spcBef>
              <a:buNone/>
            </a:pPr>
            <a:r>
              <a:rPr lang="en-US" dirty="0" smtClean="0">
                <a:solidFill>
                  <a:srgbClr val="FFFFFF"/>
                </a:solidFill>
              </a:rPr>
              <a:t>Consequence </a:t>
            </a:r>
            <a:r>
              <a:rPr lang="en-US" dirty="0">
                <a:solidFill>
                  <a:srgbClr val="FFFFFF"/>
                </a:solidFill>
              </a:rPr>
              <a:t>of increasing </a:t>
            </a:r>
            <a:r>
              <a:rPr lang="en-US" dirty="0" err="1" smtClean="0">
                <a:solidFill>
                  <a:srgbClr val="FFFFFF"/>
                </a:solidFill>
              </a:rPr>
              <a:t>L</a:t>
            </a:r>
            <a:r>
              <a:rPr lang="en-US" baseline="-25000" dirty="0" err="1" smtClean="0">
                <a:solidFill>
                  <a:srgbClr val="FFFFFF"/>
                </a:solidFill>
              </a:rPr>
              <a:t>max</a:t>
            </a:r>
            <a:r>
              <a:rPr lang="en-US" dirty="0" smtClean="0">
                <a:solidFill>
                  <a:srgbClr val="FFFFFF"/>
                </a:solidFill>
              </a:rPr>
              <a:t>:</a:t>
            </a:r>
          </a:p>
          <a:p>
            <a:pPr eaLnBrk="0" hangingPunct="0">
              <a:spcBef>
                <a:spcPct val="50000"/>
              </a:spcBef>
            </a:pPr>
            <a:r>
              <a:rPr lang="en-US" dirty="0" smtClean="0">
                <a:solidFill>
                  <a:srgbClr val="FFFFFF"/>
                </a:solidFill>
              </a:rPr>
              <a:t>Higher evapotranspiration</a:t>
            </a:r>
          </a:p>
          <a:p>
            <a:pPr eaLnBrk="0" hangingPunct="0">
              <a:spcBef>
                <a:spcPct val="50000"/>
              </a:spcBef>
            </a:pPr>
            <a:r>
              <a:rPr lang="en-US" dirty="0" smtClean="0">
                <a:solidFill>
                  <a:srgbClr val="FFFFFF"/>
                </a:solidFill>
              </a:rPr>
              <a:t>Reduced </a:t>
            </a:r>
            <a:r>
              <a:rPr lang="en-US" dirty="0">
                <a:solidFill>
                  <a:srgbClr val="FFFFFF"/>
                </a:solidFill>
              </a:rPr>
              <a:t>overland </a:t>
            </a:r>
            <a:r>
              <a:rPr lang="en-US" dirty="0" smtClean="0">
                <a:solidFill>
                  <a:srgbClr val="FFFFFF"/>
                </a:solidFill>
              </a:rPr>
              <a:t>flow</a:t>
            </a:r>
          </a:p>
          <a:p>
            <a:pPr eaLnBrk="0" hangingPunct="0">
              <a:spcBef>
                <a:spcPct val="50000"/>
              </a:spcBef>
            </a:pPr>
            <a:r>
              <a:rPr lang="en-US" dirty="0" smtClean="0">
                <a:solidFill>
                  <a:srgbClr val="FFFFFF"/>
                </a:solidFill>
              </a:rPr>
              <a:t>Higher infiltration</a:t>
            </a:r>
          </a:p>
          <a:p>
            <a:pPr eaLnBrk="0" hangingPunct="0">
              <a:spcBef>
                <a:spcPct val="50000"/>
              </a:spcBef>
            </a:pPr>
            <a:r>
              <a:rPr lang="en-US" dirty="0" smtClean="0">
                <a:solidFill>
                  <a:srgbClr val="FFFFFF"/>
                </a:solidFill>
              </a:rPr>
              <a:t>Reduced </a:t>
            </a:r>
            <a:r>
              <a:rPr lang="en-US" dirty="0" err="1">
                <a:solidFill>
                  <a:srgbClr val="FFFFFF"/>
                </a:solidFill>
              </a:rPr>
              <a:t>baseflow</a:t>
            </a:r>
            <a:r>
              <a:rPr lang="en-US" dirty="0">
                <a:solidFill>
                  <a:srgbClr val="FFFFFF"/>
                </a:solidFill>
              </a:rPr>
              <a:t> </a:t>
            </a: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4273405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NAM Model </a:t>
            </a:r>
            <a:r>
              <a:rPr lang="da-DK" dirty="0" err="1">
                <a:solidFill>
                  <a:srgbClr val="FFFFFF"/>
                </a:solidFill>
              </a:rPr>
              <a:t>Calibration</a:t>
            </a:r>
            <a:endParaRPr lang="da-DK" dirty="0">
              <a:solidFill>
                <a:srgbClr val="FFFFFF"/>
              </a:solidFill>
            </a:endParaRPr>
          </a:p>
        </p:txBody>
      </p:sp>
      <p:sp>
        <p:nvSpPr>
          <p:cNvPr id="3" name="Content Placeholder 2"/>
          <p:cNvSpPr>
            <a:spLocks noGrp="1"/>
          </p:cNvSpPr>
          <p:nvPr>
            <p:ph sz="quarter" idx="13"/>
          </p:nvPr>
        </p:nvSpPr>
        <p:spPr/>
        <p:txBody>
          <a:bodyPr/>
          <a:lstStyle/>
          <a:p>
            <a:pPr marL="0" indent="0" eaLnBrk="0" hangingPunct="0">
              <a:spcBef>
                <a:spcPct val="50000"/>
              </a:spcBef>
              <a:buNone/>
            </a:pPr>
            <a:r>
              <a:rPr lang="en-US" sz="2400" dirty="0" smtClean="0">
                <a:solidFill>
                  <a:srgbClr val="FFFFFF"/>
                </a:solidFill>
              </a:rPr>
              <a:t>C</a:t>
            </a:r>
            <a:r>
              <a:rPr lang="en-US" sz="2400" baseline="-25000" dirty="0" smtClean="0">
                <a:solidFill>
                  <a:srgbClr val="FFFFFF"/>
                </a:solidFill>
              </a:rPr>
              <a:t>QOF</a:t>
            </a:r>
            <a:r>
              <a:rPr lang="en-US" sz="2400" dirty="0">
                <a:solidFill>
                  <a:srgbClr val="FFFFFF"/>
                </a:solidFill>
              </a:rPr>
              <a:t>:</a:t>
            </a:r>
            <a:r>
              <a:rPr lang="en-US" dirty="0">
                <a:solidFill>
                  <a:srgbClr val="FFFFFF"/>
                </a:solidFill>
              </a:rPr>
              <a:t>	 Overland flow coefficient (Value range: 0-1)</a:t>
            </a:r>
          </a:p>
          <a:p>
            <a:pPr marL="0" indent="0" eaLnBrk="0" hangingPunct="0">
              <a:spcBef>
                <a:spcPct val="50000"/>
              </a:spcBef>
              <a:buNone/>
            </a:pPr>
            <a:r>
              <a:rPr lang="en-US" dirty="0" smtClean="0">
                <a:solidFill>
                  <a:srgbClr val="FFFFFF"/>
                </a:solidFill>
              </a:rPr>
              <a:t>Determines </a:t>
            </a:r>
            <a:r>
              <a:rPr lang="en-US" dirty="0">
                <a:solidFill>
                  <a:srgbClr val="FFFFFF"/>
                </a:solidFill>
              </a:rPr>
              <a:t>amount of overland flow and </a:t>
            </a:r>
            <a:r>
              <a:rPr lang="en-US" dirty="0" smtClean="0">
                <a:solidFill>
                  <a:srgbClr val="FFFFFF"/>
                </a:solidFill>
              </a:rPr>
              <a:t>infiltration</a:t>
            </a:r>
          </a:p>
          <a:p>
            <a:pPr marL="0" indent="0" eaLnBrk="0" hangingPunct="0">
              <a:spcBef>
                <a:spcPct val="50000"/>
              </a:spcBef>
              <a:buNone/>
            </a:pPr>
            <a:endParaRPr lang="en-US" dirty="0">
              <a:solidFill>
                <a:srgbClr val="FFFFFF"/>
              </a:solidFill>
            </a:endParaRPr>
          </a:p>
          <a:p>
            <a:pPr eaLnBrk="0" hangingPunct="0">
              <a:spcBef>
                <a:spcPct val="50000"/>
              </a:spcBef>
            </a:pPr>
            <a:r>
              <a:rPr lang="en-US" dirty="0" smtClean="0">
                <a:solidFill>
                  <a:srgbClr val="FFFFFF"/>
                </a:solidFill>
              </a:rPr>
              <a:t>Flat</a:t>
            </a:r>
            <a:r>
              <a:rPr lang="en-US" dirty="0">
                <a:solidFill>
                  <a:srgbClr val="FFFFFF"/>
                </a:solidFill>
              </a:rPr>
              <a:t>, highly permeable soils : C</a:t>
            </a:r>
            <a:r>
              <a:rPr lang="en-US" baseline="-25000" dirty="0">
                <a:solidFill>
                  <a:srgbClr val="FFFFFF"/>
                </a:solidFill>
              </a:rPr>
              <a:t>QOF</a:t>
            </a:r>
            <a:r>
              <a:rPr lang="en-US" dirty="0">
                <a:solidFill>
                  <a:srgbClr val="FFFFFF"/>
                </a:solidFill>
              </a:rPr>
              <a:t> ~ </a:t>
            </a:r>
            <a:r>
              <a:rPr lang="en-US" dirty="0" smtClean="0">
                <a:solidFill>
                  <a:srgbClr val="FFFFFF"/>
                </a:solidFill>
              </a:rPr>
              <a:t>0:</a:t>
            </a:r>
          </a:p>
          <a:p>
            <a:pPr lvl="1" eaLnBrk="0" hangingPunct="0">
              <a:spcBef>
                <a:spcPct val="50000"/>
              </a:spcBef>
            </a:pPr>
            <a:r>
              <a:rPr lang="en-US" dirty="0" smtClean="0">
                <a:solidFill>
                  <a:srgbClr val="FFFFFF"/>
                </a:solidFill>
              </a:rPr>
              <a:t>Little </a:t>
            </a:r>
            <a:r>
              <a:rPr lang="en-US" dirty="0">
                <a:solidFill>
                  <a:srgbClr val="FFFFFF"/>
                </a:solidFill>
              </a:rPr>
              <a:t>overland </a:t>
            </a:r>
            <a:r>
              <a:rPr lang="en-US" dirty="0" smtClean="0">
                <a:solidFill>
                  <a:srgbClr val="FFFFFF"/>
                </a:solidFill>
              </a:rPr>
              <a:t>flow</a:t>
            </a:r>
          </a:p>
          <a:p>
            <a:pPr lvl="1" eaLnBrk="0" hangingPunct="0">
              <a:spcBef>
                <a:spcPct val="50000"/>
              </a:spcBef>
            </a:pPr>
            <a:r>
              <a:rPr lang="en-US" dirty="0" smtClean="0">
                <a:solidFill>
                  <a:srgbClr val="FFFFFF"/>
                </a:solidFill>
              </a:rPr>
              <a:t>High </a:t>
            </a:r>
            <a:r>
              <a:rPr lang="en-US" dirty="0">
                <a:solidFill>
                  <a:srgbClr val="FFFFFF"/>
                </a:solidFill>
              </a:rPr>
              <a:t>infiltration</a:t>
            </a:r>
          </a:p>
          <a:p>
            <a:pPr marL="0" indent="0" eaLnBrk="0" hangingPunct="0">
              <a:spcBef>
                <a:spcPct val="50000"/>
              </a:spcBef>
              <a:buNone/>
            </a:pPr>
            <a:r>
              <a:rPr lang="en-US" dirty="0">
                <a:solidFill>
                  <a:srgbClr val="FFFFFF"/>
                </a:solidFill>
              </a:rPr>
              <a:t>	</a:t>
            </a:r>
            <a:endParaRPr lang="en-US" dirty="0" smtClean="0">
              <a:solidFill>
                <a:srgbClr val="FFFFFF"/>
              </a:solidFill>
            </a:endParaRPr>
          </a:p>
          <a:p>
            <a:pPr eaLnBrk="0" hangingPunct="0">
              <a:spcBef>
                <a:spcPct val="50000"/>
              </a:spcBef>
            </a:pPr>
            <a:r>
              <a:rPr lang="en-US" dirty="0" smtClean="0">
                <a:solidFill>
                  <a:srgbClr val="FFFFFF"/>
                </a:solidFill>
              </a:rPr>
              <a:t>Steep</a:t>
            </a:r>
            <a:r>
              <a:rPr lang="en-US" dirty="0">
                <a:solidFill>
                  <a:srgbClr val="FFFFFF"/>
                </a:solidFill>
              </a:rPr>
              <a:t>, impermeable soils, rocks : C</a:t>
            </a:r>
            <a:r>
              <a:rPr lang="en-US" baseline="-25000" dirty="0">
                <a:solidFill>
                  <a:srgbClr val="FFFFFF"/>
                </a:solidFill>
              </a:rPr>
              <a:t>QOF</a:t>
            </a:r>
            <a:r>
              <a:rPr lang="en-US" dirty="0">
                <a:solidFill>
                  <a:srgbClr val="FFFFFF"/>
                </a:solidFill>
              </a:rPr>
              <a:t>  ~ 1: </a:t>
            </a:r>
            <a:endParaRPr lang="en-US" dirty="0" smtClean="0">
              <a:solidFill>
                <a:srgbClr val="FFFFFF"/>
              </a:solidFill>
            </a:endParaRPr>
          </a:p>
          <a:p>
            <a:pPr lvl="1" eaLnBrk="0" hangingPunct="0">
              <a:spcBef>
                <a:spcPct val="50000"/>
              </a:spcBef>
            </a:pPr>
            <a:r>
              <a:rPr lang="en-US" dirty="0" smtClean="0">
                <a:solidFill>
                  <a:srgbClr val="FFFFFF"/>
                </a:solidFill>
              </a:rPr>
              <a:t>Large overland flow</a:t>
            </a:r>
          </a:p>
          <a:p>
            <a:pPr lvl="1" eaLnBrk="0" hangingPunct="0">
              <a:spcBef>
                <a:spcPct val="50000"/>
              </a:spcBef>
            </a:pPr>
            <a:r>
              <a:rPr lang="en-US" dirty="0" smtClean="0">
                <a:solidFill>
                  <a:srgbClr val="FFFFFF"/>
                </a:solidFill>
              </a:rPr>
              <a:t>Small infiltration</a:t>
            </a:r>
          </a:p>
          <a:p>
            <a:pPr marL="0" indent="0"/>
            <a:endParaRPr lang="en-US" dirty="0" smtClean="0">
              <a:solidFill>
                <a:srgbClr val="FFFFFF"/>
              </a:solidFill>
            </a:endParaRPr>
          </a:p>
          <a:p>
            <a:pPr marL="0" indent="0"/>
            <a:endParaRPr lang="en-US" dirty="0">
              <a:solidFill>
                <a:srgbClr val="FFFFFF"/>
              </a:solidFill>
            </a:endParaRPr>
          </a:p>
          <a:p>
            <a:pPr marL="0" indent="0"/>
            <a:endParaRPr lang="da-DK" dirty="0">
              <a:solidFill>
                <a:srgbClr val="FFFFFF"/>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948439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MIKEPowerPointForTransfer_4-3">
  <a:themeElements>
    <a:clrScheme name="DHITheme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MIKE_by_DHI_PP2007</Template>
  <TotalTime>287</TotalTime>
  <Words>597</Words>
  <Application>Microsoft Office PowerPoint</Application>
  <PresentationFormat>On-screen Show (4:3)</PresentationFormat>
  <Paragraphs>243</Paragraphs>
  <Slides>23</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MIKEPowerPointForTransfer_4-3</vt:lpstr>
      <vt:lpstr>ShapewareVISIO20</vt:lpstr>
      <vt:lpstr>MIKE 11</vt:lpstr>
      <vt:lpstr>Initial Conditions</vt:lpstr>
      <vt:lpstr>NAM Model Calibration</vt:lpstr>
      <vt:lpstr>NAM Model Calibration</vt:lpstr>
      <vt:lpstr>NAM Model Calibration</vt:lpstr>
      <vt:lpstr>NAM Model Calibration</vt:lpstr>
      <vt:lpstr>NAM Model Calibration</vt:lpstr>
      <vt:lpstr>NAM Model Calibration</vt:lpstr>
      <vt:lpstr>NAM Model Calibration</vt:lpstr>
      <vt:lpstr>NAM Model Calibration</vt:lpstr>
      <vt:lpstr>NAM Model Calibration</vt:lpstr>
      <vt:lpstr>NAM Model Calibration</vt:lpstr>
      <vt:lpstr>NAM Model Calibration</vt:lpstr>
      <vt:lpstr>NAM Model Calibration</vt:lpstr>
      <vt:lpstr>NAM Model Calibration</vt:lpstr>
      <vt:lpstr>NAM Model Calibration</vt:lpstr>
      <vt:lpstr>NAM Model Automatic Calibration</vt:lpstr>
      <vt:lpstr>NAM Model Automatic Calibration</vt:lpstr>
      <vt:lpstr>NAM Model Automatic Calibration</vt:lpstr>
      <vt:lpstr>NAM Model Automatic Calibration</vt:lpstr>
      <vt:lpstr>NAM Model Automatic Calibration</vt:lpstr>
      <vt:lpstr>NAM Model Automatic Calibration</vt:lpstr>
      <vt:lpstr>NAM Model Automatic Calibration</vt:lpstr>
    </vt:vector>
  </TitlesOfParts>
  <Company>DHI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MIKE 11 - Calibrating the NAM model</dc:title>
  <dc:creator>DHI (JSL)</dc:creator>
  <cp:lastModifiedBy>Loni Skov Madsen</cp:lastModifiedBy>
  <cp:revision>46</cp:revision>
  <cp:lastPrinted>2003-10-07T11:51:21Z</cp:lastPrinted>
  <dcterms:created xsi:type="dcterms:W3CDTF">2012-08-27T13:25:45Z</dcterms:created>
  <dcterms:modified xsi:type="dcterms:W3CDTF">2013-04-08T10:44:38Z</dcterms:modified>
</cp:coreProperties>
</file>